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40506175"/>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z="6000" spc="-59">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Fact information</a:t>
            </a:r>
          </a:p>
        </p:txBody>
      </p:sp>
      <p:sp>
        <p:nvSpPr>
          <p:cNvPr id="107" name="Body Level One…"/>
          <p:cNvSpPr txBox="1">
            <a:spLocks noGrp="1"/>
          </p:cNvSpPr>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Attribution</a:t>
            </a:r>
          </a:p>
        </p:txBody>
      </p:sp>
      <p:sp>
        <p:nvSpPr>
          <p:cNvPr id="116" name="Body Level One…"/>
          <p:cNvSpPr txBox="1">
            <a:spLocks noGrp="1"/>
          </p:cNvSpPr>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2"/>
            <a:ext cx="7365408" cy="8280401"/>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29">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5" y="4585102"/>
            <a:ext cx="9757338" cy="2540001"/>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4"/>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4"/>
          </a:xfrm>
          <a:prstGeom prst="rect">
            <a:avLst/>
          </a:prstGeom>
        </p:spPr>
        <p:txBody>
          <a:bodyPr lIns="91439" tIns="45719" rIns="91439" bIns="45719">
            <a:noAutofit/>
          </a:bodyPr>
          <a:lstStyle/>
          <a:p>
            <a:endParaRPr/>
          </a:p>
        </p:txBody>
      </p:sp>
      <p:sp>
        <p:nvSpPr>
          <p:cNvPr id="62" name="Slide Subtitle"/>
          <p:cNvSpPr txBox="1">
            <a:spLocks noGrp="1"/>
          </p:cNvSpPr>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63" name="Body Level One…"/>
          <p:cNvSpPr txBox="1">
            <a:spLocks noGrp="1"/>
          </p:cNvSpPr>
          <p:nvPr>
            <p:ph type="body" sz="half" idx="1" hasCustomPrompt="1"/>
          </p:nvPr>
        </p:nvSpPr>
        <p:spPr>
          <a:xfrm>
            <a:off x="1219200" y="4023221"/>
            <a:ext cx="9757569" cy="8384679"/>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xfrm>
            <a:off x="1200403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70"/>
            <a:ext cx="21945600" cy="6604001"/>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457200" defTabSz="825500">
              <a:lnSpc>
                <a:spcPct val="100000"/>
              </a:lnSpc>
              <a:buSzTx/>
              <a:buNone/>
              <a:defRPr sz="6800" spc="-136">
                <a:latin typeface="Canela Deck Regular"/>
                <a:ea typeface="Canela Deck Regular"/>
                <a:cs typeface="Canela Deck Regular"/>
                <a:sym typeface="Canela Deck Regular"/>
              </a:defRPr>
            </a:lvl2pPr>
            <a:lvl3pPr marL="0" indent="914400" defTabSz="825500">
              <a:lnSpc>
                <a:spcPct val="100000"/>
              </a:lnSpc>
              <a:buSzTx/>
              <a:buNone/>
              <a:defRPr sz="6800" spc="-136">
                <a:latin typeface="Canela Deck Regular"/>
                <a:ea typeface="Canela Deck Regular"/>
                <a:cs typeface="Canela Deck Regular"/>
                <a:sym typeface="Canela Deck Regular"/>
              </a:defRPr>
            </a:lvl3pPr>
            <a:lvl4pPr marL="0" indent="1371600" defTabSz="825500">
              <a:lnSpc>
                <a:spcPct val="100000"/>
              </a:lnSpc>
              <a:buSzTx/>
              <a:buNone/>
              <a:defRPr sz="6800" spc="-136">
                <a:latin typeface="Canela Deck Regular"/>
                <a:ea typeface="Canela Deck Regular"/>
                <a:cs typeface="Canela Deck Regular"/>
                <a:sym typeface="Canela Deck Regular"/>
              </a:defRPr>
            </a:lvl4pPr>
            <a:lvl5pPr marL="0" indent="182880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2" Type="http://schemas.openxmlformats.org/officeDocument/2006/relationships/hyperlink" Target="http://patient.info" TargetMode="Externa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151" name="Dr Chris Webb December 20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Dr Chris Webb December 2020</a:t>
            </a:r>
          </a:p>
        </p:txBody>
      </p:sp>
      <p:sp>
        <p:nvSpPr>
          <p:cNvPr id="152" name="Teaching consultation skills"/>
          <p:cNvSpPr txBox="1">
            <a:spLocks noGrp="1"/>
          </p:cNvSpPr>
          <p:nvPr>
            <p:ph type="ctrTitle"/>
          </p:nvPr>
        </p:nvSpPr>
        <p:spPr>
          <a:prstGeom prst="rect">
            <a:avLst/>
          </a:prstGeom>
        </p:spPr>
        <p:txBody>
          <a:bodyPr/>
          <a:lstStyle>
            <a:lvl1pPr>
              <a:defRPr>
                <a:latin typeface="Graphik"/>
                <a:ea typeface="Graphik"/>
                <a:cs typeface="Graphik"/>
                <a:sym typeface="Graphik"/>
              </a:defRPr>
            </a:lvl1pPr>
          </a:lstStyle>
          <a:p>
            <a:r>
              <a:t>Teaching consultation skills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Patient’s ideas, concerns and expectations. Identifies cues"/>
          <p:cNvSpPr txBox="1">
            <a:spLocks noGrp="1"/>
          </p:cNvSpPr>
          <p:nvPr>
            <p:ph type="title"/>
          </p:nvPr>
        </p:nvSpPr>
        <p:spPr>
          <a:prstGeom prst="rect">
            <a:avLst/>
          </a:prstGeom>
        </p:spPr>
        <p:txBody>
          <a:bodyPr/>
          <a:lstStyle>
            <a:lvl1pPr defTabSz="1853183">
              <a:defRPr sz="6384" spc="-63">
                <a:latin typeface="Graphik"/>
                <a:ea typeface="Graphik"/>
                <a:cs typeface="Graphik"/>
                <a:sym typeface="Graphik"/>
              </a:defRPr>
            </a:lvl1pPr>
          </a:lstStyle>
          <a:p>
            <a:r>
              <a:t>Patient’s ideas, concerns and expectations. Identifies cues</a:t>
            </a:r>
          </a:p>
        </p:txBody>
      </p:sp>
      <p:sp>
        <p:nvSpPr>
          <p:cNvPr id="176" name="Clunky or formulaic questions seeking the patient’s ideas, concerns and expectations detract from the fluency of the consultation…"/>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Clunky or formulaic questions seeking the patient’s ideas, concerns and expectations detract from the fluency of the consultation</a:t>
            </a:r>
          </a:p>
          <a:p>
            <a:pPr>
              <a:lnSpc>
                <a:spcPct val="80000"/>
              </a:lnSpc>
              <a:spcBef>
                <a:spcPts val="4200"/>
              </a:spcBef>
              <a:defRPr>
                <a:latin typeface="Graphik"/>
                <a:ea typeface="Graphik"/>
                <a:cs typeface="Graphik"/>
                <a:sym typeface="Graphik"/>
              </a:defRPr>
            </a:pPr>
            <a:r>
              <a:t>Discovering the patient’s perspective includes finding out about their ideas, concerns and expectations</a:t>
            </a:r>
          </a:p>
          <a:p>
            <a:pPr>
              <a:lnSpc>
                <a:spcPct val="80000"/>
              </a:lnSpc>
              <a:spcBef>
                <a:spcPts val="4200"/>
              </a:spcBef>
              <a:defRPr>
                <a:latin typeface="Graphik"/>
                <a:ea typeface="Graphik"/>
                <a:cs typeface="Graphik"/>
                <a:sym typeface="Graphik"/>
              </a:defRPr>
            </a:pPr>
            <a:r>
              <a:t>The trainee needs to respond to both verbal and non verbal cues offered by the patient</a:t>
            </a:r>
          </a:p>
        </p:txBody>
      </p:sp>
    </p:spTree>
  </p:cSld>
  <p:clrMapOvr>
    <a:masterClrMapping/>
  </p:clrMapOvr>
  <p:transition spd="med"/>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 name="Useful generic strategies for negoti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Useful generic strategies for negotiation </a:t>
            </a:r>
          </a:p>
        </p:txBody>
      </p:sp>
      <p:sp>
        <p:nvSpPr>
          <p:cNvPr id="397" name="Never begin negotiation until sufficient information has been collected to allow successful negotiation. Some of the information may already be available from earlier in the consultation. Other information may have to be sought as part of the negotiation"/>
          <p:cNvSpPr txBox="1">
            <a:spLocks noGrp="1"/>
          </p:cNvSpPr>
          <p:nvPr>
            <p:ph type="body" idx="1"/>
          </p:nvPr>
        </p:nvSpPr>
        <p:spPr>
          <a:prstGeom prst="rect">
            <a:avLst/>
          </a:prstGeom>
        </p:spPr>
        <p:txBody>
          <a:bodyPr/>
          <a:lstStyle/>
          <a:p>
            <a:pPr marL="231139" indent="-231139" defTabSz="1584920">
              <a:lnSpc>
                <a:spcPct val="80000"/>
              </a:lnSpc>
              <a:spcBef>
                <a:spcPts val="2700"/>
              </a:spcBef>
              <a:buSzPct val="100000"/>
              <a:defRPr sz="2859">
                <a:latin typeface="Graphik"/>
                <a:ea typeface="Graphik"/>
                <a:cs typeface="Graphik"/>
                <a:sym typeface="Graphik"/>
              </a:defRPr>
            </a:pPr>
            <a:r>
              <a:t>Never begin negotiation until sufficient information has been collected to allow successful negotiation. Some of the information may already be available from earlier in the consultation. Other information may have to be sought as part of the negotiation process</a:t>
            </a:r>
          </a:p>
          <a:p>
            <a:pPr marL="231139" indent="-231139" defTabSz="1584920">
              <a:lnSpc>
                <a:spcPct val="80000"/>
              </a:lnSpc>
              <a:spcBef>
                <a:spcPts val="2700"/>
              </a:spcBef>
              <a:buSzPct val="100000"/>
              <a:defRPr sz="2859">
                <a:latin typeface="Graphik"/>
                <a:ea typeface="Graphik"/>
                <a:cs typeface="Graphik"/>
                <a:sym typeface="Graphik"/>
              </a:defRPr>
            </a:pPr>
            <a:r>
              <a:t>Always ask the question - “Why?” So if a patient refuses a particular treatment option, or demands what might be a risky treatment option, then try to explore the patient’s reasons for taking this approach</a:t>
            </a:r>
          </a:p>
          <a:p>
            <a:pPr marL="231139" indent="-231139" defTabSz="1584920">
              <a:lnSpc>
                <a:spcPct val="80000"/>
              </a:lnSpc>
              <a:spcBef>
                <a:spcPts val="2700"/>
              </a:spcBef>
              <a:buSzPct val="100000"/>
              <a:defRPr sz="2859">
                <a:latin typeface="Graphik"/>
                <a:ea typeface="Graphik"/>
                <a:cs typeface="Graphik"/>
                <a:sym typeface="Graphik"/>
              </a:defRPr>
            </a:pPr>
            <a:r>
              <a:t>Try and find out what is really important for the patient and begin the negotiation from this point, rather than from what you think is important. For example, if a patient is over-using Diazepam, explore if the patient has any concerns about the amount of medication he is taking. Let’s say that the patient is fed up of being drowsy all the time - then use this problem as the starting point for your negotiation. If you start by accusing the patient of being addicted to Diazepam the negotiation will soon break down. If by contrast, you start by asking - “Would you be interested in improving your drowsiness by gradually reducing your dose of Diazepam, but managing your anxiety in other ways….?” - then this approach is likely to meet with more interest</a:t>
            </a:r>
          </a:p>
          <a:p>
            <a:pPr marL="231139" indent="-231139" defTabSz="1584920">
              <a:lnSpc>
                <a:spcPct val="80000"/>
              </a:lnSpc>
              <a:spcBef>
                <a:spcPts val="2700"/>
              </a:spcBef>
              <a:buSzPct val="100000"/>
              <a:defRPr sz="2859">
                <a:latin typeface="Graphik"/>
                <a:ea typeface="Graphik"/>
                <a:cs typeface="Graphik"/>
                <a:sym typeface="Graphik"/>
              </a:defRPr>
            </a:pPr>
            <a:r>
              <a:t>Don’t feel you have to achieve everything in one consultation. For example, stopping smoking is a big ask for a patient and all you may be able to achieve is for the patient to think about stopping or perhaps be willing to speak to the practice nurse about stopping</a:t>
            </a:r>
          </a:p>
          <a:p>
            <a:pPr marL="231139" indent="-231139" defTabSz="1584920">
              <a:lnSpc>
                <a:spcPct val="80000"/>
              </a:lnSpc>
              <a:spcBef>
                <a:spcPts val="2700"/>
              </a:spcBef>
              <a:buSzPct val="100000"/>
              <a:defRPr sz="2859">
                <a:latin typeface="Graphik"/>
                <a:ea typeface="Graphik"/>
                <a:cs typeface="Graphik"/>
                <a:sym typeface="Graphik"/>
              </a:defRPr>
            </a:pPr>
            <a:r>
              <a:t>Always be clear about your own limits. For example if a patient wants a month’s supply of sleeping tablets, then giving this amount of medication may be something you would never ever do - your limit. But you may be prepared to give a five day course, along with sleep advice, and be able to negotiate towards this - and this may be enough to satisfy the patient. Never promise something you cannot give - this will quickly lead to a break down of trust</a:t>
            </a:r>
          </a:p>
        </p:txBody>
      </p:sp>
    </p:spTree>
  </p:cSld>
  <p:clrMapOvr>
    <a:masterClrMapping/>
  </p:clrMapOvr>
  <p:transition spd="med"/>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400" name="Makes a working diagnosi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Makes a working diagnosis</a:t>
            </a:r>
          </a:p>
          <a:p>
            <a:pPr>
              <a:lnSpc>
                <a:spcPct val="80000"/>
              </a:lnSpc>
              <a:spcBef>
                <a:spcPts val="4200"/>
              </a:spcBef>
              <a:defRPr>
                <a:latin typeface="Graphik"/>
                <a:ea typeface="Graphik"/>
                <a:cs typeface="Graphik"/>
                <a:sym typeface="Graphik"/>
              </a:defRPr>
            </a:pPr>
            <a:r>
              <a:t>Offers a safe patient-centred management plan</a:t>
            </a:r>
          </a:p>
          <a:p>
            <a:pPr>
              <a:lnSpc>
                <a:spcPct val="80000"/>
              </a:lnSpc>
              <a:spcBef>
                <a:spcPts val="4200"/>
              </a:spcBef>
              <a:defRPr>
                <a:latin typeface="Graphik"/>
                <a:ea typeface="Graphik"/>
                <a:cs typeface="Graphik"/>
                <a:sym typeface="Graphik"/>
              </a:defRPr>
            </a:pPr>
            <a:r>
              <a:t>Provides follow-up and a safety net</a:t>
            </a:r>
          </a:p>
        </p:txBody>
      </p:sp>
    </p:spTree>
  </p:cSld>
  <p:clrMapOvr>
    <a:masterClrMapping/>
  </p:clrMapOvr>
  <p:transition spd="med"/>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403" name="Activity 1: Review a series of consultations where the trainee is trying to persuade the patient to adopt a change in their lives that they initially reject. (for example - stopping smoking - starting or stopping medication - dietary change etc). Write d"/>
          <p:cNvSpPr txBox="1">
            <a:spLocks noGrp="1"/>
          </p:cNvSpPr>
          <p:nvPr>
            <p:ph type="body" idx="1"/>
          </p:nvPr>
        </p:nvSpPr>
        <p:spPr>
          <a:prstGeom prst="rect">
            <a:avLst/>
          </a:prstGeom>
        </p:spPr>
        <p:txBody>
          <a:bodyPr/>
          <a:lstStyle/>
          <a:p>
            <a:pPr marL="415036" indent="-415036" defTabSz="1853137">
              <a:lnSpc>
                <a:spcPct val="80000"/>
              </a:lnSpc>
              <a:spcBef>
                <a:spcPts val="3100"/>
              </a:spcBef>
              <a:defRPr sz="3343">
                <a:latin typeface="Graphik"/>
                <a:ea typeface="Graphik"/>
                <a:cs typeface="Graphik"/>
                <a:sym typeface="Graphik"/>
              </a:defRPr>
            </a:pPr>
            <a:r>
              <a:rPr b="1"/>
              <a:t>Activity 1</a:t>
            </a:r>
            <a:r>
              <a:t>: Review a series of consultations where the trainee is trying to persuade the patient to adopt a change in their lives that they initially reject. (for example - stopping smoking - starting or stopping medication - dietary change etc). Write down which strategies they used in each case. Repeat this process with some of your consultations. Which strategies do you use? Are they more or less effective?</a:t>
            </a:r>
          </a:p>
          <a:p>
            <a:pPr marL="415036" indent="-415036" defTabSz="1853137">
              <a:lnSpc>
                <a:spcPct val="80000"/>
              </a:lnSpc>
              <a:spcBef>
                <a:spcPts val="3100"/>
              </a:spcBef>
              <a:defRPr sz="3343">
                <a:latin typeface="Graphik"/>
                <a:ea typeface="Graphik"/>
                <a:cs typeface="Graphik"/>
                <a:sym typeface="Graphik"/>
              </a:defRPr>
            </a:pPr>
            <a:r>
              <a:rPr b="1"/>
              <a:t>Activity 2</a:t>
            </a:r>
            <a:r>
              <a:t>: Role play some scenarios where negotiation with the patient is needed. Remember to use the information gathered about the patients' life to adapt approach</a:t>
            </a:r>
          </a:p>
          <a:p>
            <a:pPr marL="415036" indent="-415036" defTabSz="1853137">
              <a:lnSpc>
                <a:spcPct val="80000"/>
              </a:lnSpc>
              <a:spcBef>
                <a:spcPts val="3100"/>
              </a:spcBef>
              <a:defRPr sz="3343">
                <a:latin typeface="Graphik"/>
                <a:ea typeface="Graphik"/>
                <a:cs typeface="Graphik"/>
                <a:sym typeface="Graphik"/>
              </a:defRPr>
            </a:pPr>
            <a:r>
              <a:rPr b="1"/>
              <a:t>Activity 3</a:t>
            </a:r>
            <a:r>
              <a:t>: Practice useful phrases that they feel comfortable using in a negotiation situation. Possible phrases include: “Tell me why you are so doubtful that this will work?”…..”Can you think of any problems with what you suggest?”…….. “ As your doctor, I understand… but I am also concerned… “……”If I could suggest some ways to help your symptoms without you having to take the same dose of medication…would you be interested?”</a:t>
            </a:r>
          </a:p>
          <a:p>
            <a:pPr marL="415036" indent="-415036" defTabSz="1853137">
              <a:lnSpc>
                <a:spcPct val="80000"/>
              </a:lnSpc>
              <a:spcBef>
                <a:spcPts val="3100"/>
              </a:spcBef>
              <a:defRPr sz="3343">
                <a:latin typeface="Graphik"/>
                <a:ea typeface="Graphik"/>
                <a:cs typeface="Graphik"/>
                <a:sym typeface="Graphik"/>
              </a:defRPr>
            </a:pPr>
            <a:r>
              <a:rPr b="1"/>
              <a:t>Activity 4</a:t>
            </a:r>
            <a:r>
              <a:t>: Think of a scenario where they have had to negotiate with a family member or friend about their behaviour. What worked? Can they add this to negotiating with patients? e.g. A teenage child who wants to stay up past their bedtime. It rarely works if they simply forbid the activity without some negotiation or empowering the teenager to form their own judgements! Practise their skills with your family/friends</a:t>
            </a:r>
          </a:p>
        </p:txBody>
      </p:sp>
    </p:spTree>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405" name="Supports"/>
          <p:cNvSpPr txBox="1">
            <a:spLocks noGrp="1"/>
          </p:cNvSpPr>
          <p:nvPr>
            <p:ph type="body" idx="1"/>
          </p:nvPr>
        </p:nvSpPr>
        <p:spPr>
          <a:prstGeom prst="rect">
            <a:avLst/>
          </a:prstGeom>
        </p:spPr>
        <p:txBody>
          <a:bodyPr/>
          <a:lstStyle>
            <a:lvl1pPr>
              <a:defRPr>
                <a:latin typeface="Graphik"/>
                <a:ea typeface="Graphik"/>
                <a:cs typeface="Graphik"/>
                <a:sym typeface="Graphik"/>
              </a:defRPr>
            </a:lvl1pPr>
          </a:lstStyle>
          <a:p>
            <a:r>
              <a:t>Supports</a:t>
            </a:r>
          </a:p>
        </p:txBody>
      </p:sp>
    </p:spTree>
  </p:cSld>
  <p:clrMapOvr>
    <a:masterClrMapping/>
  </p:clrMapOvr>
  <p:transition spd="med"/>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 name="Sharing management options, and supporting the patient in making a decision are closely related and overlapping skills. Whereas sharing is mainly concerned with information giving and discussion, supporting is the process where the doctor helps the patie"/>
          <p:cNvSpPr txBox="1">
            <a:spLocks noGrp="1"/>
          </p:cNvSpPr>
          <p:nvPr>
            <p:ph type="body" idx="1"/>
          </p:nvPr>
        </p:nvSpPr>
        <p:spPr>
          <a:prstGeom prst="rect">
            <a:avLst/>
          </a:prstGeom>
        </p:spPr>
        <p:txBody>
          <a:bodyPr/>
          <a:lstStyle>
            <a:lvl1pPr defTabSz="2292038">
              <a:spcBef>
                <a:spcPts val="3900"/>
              </a:spcBef>
              <a:defRPr sz="5170">
                <a:latin typeface="Graphik"/>
                <a:ea typeface="Graphik"/>
                <a:cs typeface="Graphik"/>
                <a:sym typeface="Graphik"/>
              </a:defRPr>
            </a:lvl1pPr>
          </a:lstStyle>
          <a:p>
            <a:r>
              <a:t>Sharing management options, and supporting the patient in making a decision are closely related and overlapping skills. Whereas sharing is mainly concerned with information giving and discussion, supporting is the process where the doctor helps the patient settle on a particular management plan. Many trainees fail to offer real support to the patient in their decision making - they offer a menu of options to patient and say something like: “Which one do you want to choose?” This is unhelpful for the patient - they are left having to make a difficult choice on their own when what they need is support from the doctor</a:t>
            </a:r>
          </a:p>
        </p:txBody>
      </p:sp>
    </p:spTree>
  </p:cSld>
  <p:clrMapOvr>
    <a:masterClrMapping/>
  </p:clrMapOvr>
  <p:transition spd="med"/>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 name="Involves the following step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Involves the following steps:</a:t>
            </a:r>
          </a:p>
        </p:txBody>
      </p:sp>
      <p:sp>
        <p:nvSpPr>
          <p:cNvPr id="410" name="Being alert to verbal and non-verbal cues expressed by patients about particular management options…"/>
          <p:cNvSpPr txBox="1">
            <a:spLocks noGrp="1"/>
          </p:cNvSpPr>
          <p:nvPr>
            <p:ph type="body" idx="1"/>
          </p:nvPr>
        </p:nvSpPr>
        <p:spPr>
          <a:prstGeom prst="rect">
            <a:avLst/>
          </a:prstGeom>
        </p:spPr>
        <p:txBody>
          <a:bodyPr/>
          <a:lstStyle/>
          <a:p>
            <a:pPr marL="524255" indent="-524255" defTabSz="2340805">
              <a:lnSpc>
                <a:spcPct val="80000"/>
              </a:lnSpc>
              <a:spcBef>
                <a:spcPts val="4000"/>
              </a:spcBef>
              <a:defRPr sz="4224">
                <a:latin typeface="Graphik"/>
                <a:ea typeface="Graphik"/>
                <a:cs typeface="Graphik"/>
                <a:sym typeface="Graphik"/>
              </a:defRPr>
            </a:pPr>
            <a:r>
              <a:t>Being alert to verbal and non-verbal cues expressed by patients about particular management options</a:t>
            </a:r>
          </a:p>
          <a:p>
            <a:pPr marL="524255" indent="-524255" defTabSz="2340805">
              <a:lnSpc>
                <a:spcPct val="80000"/>
              </a:lnSpc>
              <a:spcBef>
                <a:spcPts val="4000"/>
              </a:spcBef>
              <a:defRPr sz="4224">
                <a:latin typeface="Graphik"/>
                <a:ea typeface="Graphik"/>
                <a:cs typeface="Graphik"/>
                <a:sym typeface="Graphik"/>
              </a:defRPr>
            </a:pPr>
            <a:r>
              <a:t>Exploring how particular management options might effect the patient’s day to day life</a:t>
            </a:r>
          </a:p>
          <a:p>
            <a:pPr marL="524255" indent="-524255" defTabSz="2340805">
              <a:lnSpc>
                <a:spcPct val="80000"/>
              </a:lnSpc>
              <a:spcBef>
                <a:spcPts val="4000"/>
              </a:spcBef>
              <a:defRPr sz="4224">
                <a:latin typeface="Graphik"/>
                <a:ea typeface="Graphik"/>
                <a:cs typeface="Graphik"/>
                <a:sym typeface="Graphik"/>
              </a:defRPr>
            </a:pPr>
            <a:r>
              <a:t>If appropriate, checking that the patient understands what is involved in the various management options</a:t>
            </a:r>
          </a:p>
          <a:p>
            <a:pPr marL="524255" indent="-524255" defTabSz="2340805">
              <a:lnSpc>
                <a:spcPct val="80000"/>
              </a:lnSpc>
              <a:spcBef>
                <a:spcPts val="4000"/>
              </a:spcBef>
              <a:defRPr sz="4224">
                <a:latin typeface="Graphik"/>
                <a:ea typeface="Graphik"/>
                <a:cs typeface="Graphik"/>
                <a:sym typeface="Graphik"/>
              </a:defRPr>
            </a:pPr>
            <a:r>
              <a:t>Answering and clarifying any patient questions</a:t>
            </a:r>
          </a:p>
          <a:p>
            <a:pPr marL="524255" indent="-524255" defTabSz="2340805">
              <a:lnSpc>
                <a:spcPct val="80000"/>
              </a:lnSpc>
              <a:spcBef>
                <a:spcPts val="4000"/>
              </a:spcBef>
              <a:defRPr sz="4224">
                <a:latin typeface="Graphik"/>
                <a:ea typeface="Graphik"/>
                <a:cs typeface="Graphik"/>
                <a:sym typeface="Graphik"/>
              </a:defRPr>
            </a:pPr>
            <a:r>
              <a:t>Being aware when the patient has reached a decision about management, and summarising this decision</a:t>
            </a:r>
          </a:p>
          <a:p>
            <a:pPr marL="524255" indent="-524255" defTabSz="2340805">
              <a:lnSpc>
                <a:spcPct val="80000"/>
              </a:lnSpc>
              <a:spcBef>
                <a:spcPts val="4000"/>
              </a:spcBef>
              <a:defRPr sz="4224">
                <a:latin typeface="Graphik"/>
                <a:ea typeface="Graphik"/>
                <a:cs typeface="Graphik"/>
                <a:sym typeface="Graphik"/>
              </a:defRPr>
            </a:pPr>
            <a:r>
              <a:t>Offering further support should the patient’s need this</a:t>
            </a:r>
          </a:p>
        </p:txBody>
      </p:sp>
    </p:spTree>
  </p:cSld>
  <p:clrMapOvr>
    <a:masterClrMapping/>
  </p:clrMapOvr>
  <p:transition spd="med"/>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 name="Checking understanding"/>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Checking understanding </a:t>
            </a:r>
          </a:p>
        </p:txBody>
      </p:sp>
      <p:sp>
        <p:nvSpPr>
          <p:cNvPr id="413" name="Checking the patient’s understanding of both the management options and the final management decision can be an important part of both sharing and supporting, and can make the consultation more effective. But it can be very clunky, can antagonise the pat"/>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Checking the patient’s understanding of both the management options and the final management decision can be an important part of both sharing and supporting, and can make the consultation more effective. But it can be very clunky, can antagonise the patient, and can waste valuable time</a:t>
            </a:r>
          </a:p>
          <a:p>
            <a:pPr>
              <a:lnSpc>
                <a:spcPct val="80000"/>
              </a:lnSpc>
              <a:spcBef>
                <a:spcPts val="4200"/>
              </a:spcBef>
              <a:defRPr>
                <a:latin typeface="Graphik"/>
                <a:ea typeface="Graphik"/>
                <a:cs typeface="Graphik"/>
                <a:sym typeface="Graphik"/>
              </a:defRPr>
            </a:pPr>
            <a:r>
              <a:t>So be selective in how you use this. It is particularly useful in the following situations:</a:t>
            </a:r>
          </a:p>
          <a:p>
            <a:pPr lvl="1">
              <a:lnSpc>
                <a:spcPct val="80000"/>
              </a:lnSpc>
              <a:spcBef>
                <a:spcPts val="4200"/>
              </a:spcBef>
              <a:defRPr>
                <a:latin typeface="Graphik"/>
                <a:ea typeface="Graphik"/>
                <a:cs typeface="Graphik"/>
                <a:sym typeface="Graphik"/>
              </a:defRPr>
            </a:pPr>
            <a:r>
              <a:t>When the consultation options are complex</a:t>
            </a:r>
          </a:p>
          <a:p>
            <a:pPr lvl="1">
              <a:lnSpc>
                <a:spcPct val="80000"/>
              </a:lnSpc>
              <a:spcBef>
                <a:spcPts val="4200"/>
              </a:spcBef>
              <a:defRPr>
                <a:latin typeface="Graphik"/>
                <a:ea typeface="Graphik"/>
                <a:cs typeface="Graphik"/>
                <a:sym typeface="Graphik"/>
              </a:defRPr>
            </a:pPr>
            <a:r>
              <a:t>When there is evidence that the patient is struggling to understand the management options</a:t>
            </a:r>
          </a:p>
          <a:p>
            <a:pPr lvl="1">
              <a:lnSpc>
                <a:spcPct val="80000"/>
              </a:lnSpc>
              <a:spcBef>
                <a:spcPts val="4200"/>
              </a:spcBef>
              <a:defRPr>
                <a:latin typeface="Graphik"/>
                <a:ea typeface="Graphik"/>
                <a:cs typeface="Graphik"/>
                <a:sym typeface="Graphik"/>
              </a:defRPr>
            </a:pPr>
            <a:r>
              <a:t>When the patient has a learning disability</a:t>
            </a:r>
          </a:p>
        </p:txBody>
      </p:sp>
    </p:spTree>
  </p:cSld>
  <p:clrMapOvr>
    <a:masterClrMapping/>
  </p:clrMapOvr>
  <p:transition spd="med"/>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416" name="Makes a working diagnosis…"/>
          <p:cNvSpPr txBox="1">
            <a:spLocks noGrp="1"/>
          </p:cNvSpPr>
          <p:nvPr>
            <p:ph type="body" idx="1"/>
          </p:nvPr>
        </p:nvSpPr>
        <p:spPr>
          <a:prstGeom prst="rect">
            <a:avLst/>
          </a:prstGeom>
        </p:spPr>
        <p:txBody>
          <a:bodyPr/>
          <a:lstStyle/>
          <a:p>
            <a:pPr marL="558511" indent="-558511">
              <a:lnSpc>
                <a:spcPct val="80000"/>
              </a:lnSpc>
              <a:spcBef>
                <a:spcPts val="4200"/>
              </a:spcBef>
              <a:defRPr sz="4500">
                <a:latin typeface="Graphik"/>
                <a:ea typeface="Graphik"/>
                <a:cs typeface="Graphik"/>
                <a:sym typeface="Graphik"/>
              </a:defRPr>
            </a:pPr>
            <a:r>
              <a:t>Makes a working diagnosis</a:t>
            </a:r>
          </a:p>
          <a:p>
            <a:pPr marL="558511" indent="-558511">
              <a:lnSpc>
                <a:spcPct val="80000"/>
              </a:lnSpc>
              <a:spcBef>
                <a:spcPts val="4200"/>
              </a:spcBef>
              <a:defRPr sz="4500">
                <a:latin typeface="Graphik"/>
                <a:ea typeface="Graphik"/>
                <a:cs typeface="Graphik"/>
                <a:sym typeface="Graphik"/>
              </a:defRPr>
            </a:pPr>
            <a:r>
              <a:t>Offers a safe patient-centred management plan</a:t>
            </a:r>
          </a:p>
          <a:p>
            <a:pPr marL="558511" indent="-558511">
              <a:lnSpc>
                <a:spcPct val="80000"/>
              </a:lnSpc>
              <a:spcBef>
                <a:spcPts val="4200"/>
              </a:spcBef>
              <a:defRPr sz="4500">
                <a:latin typeface="Graphik"/>
                <a:ea typeface="Graphik"/>
                <a:cs typeface="Graphik"/>
                <a:sym typeface="Graphik"/>
              </a:defRPr>
            </a:pPr>
            <a:r>
              <a:t>Provides follow-up and a safety net</a:t>
            </a:r>
          </a:p>
        </p:txBody>
      </p:sp>
    </p:spTree>
  </p:cSld>
  <p:clrMapOvr>
    <a:masterClrMapping/>
  </p:clrMapOvr>
  <p:transition spd="med"/>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419" name="Activity 1: Watch a series of videos concentrating just on the part of the consultation where decisions are made. For each ‘decision’ ask the trainee:…"/>
          <p:cNvSpPr txBox="1">
            <a:spLocks noGrp="1"/>
          </p:cNvSpPr>
          <p:nvPr>
            <p:ph type="body" idx="1"/>
          </p:nvPr>
        </p:nvSpPr>
        <p:spPr>
          <a:prstGeom prst="rect">
            <a:avLst/>
          </a:prstGeom>
        </p:spPr>
        <p:txBody>
          <a:bodyPr/>
          <a:lstStyle/>
          <a:p>
            <a:pPr marL="393192" indent="-393192" defTabSz="1755604">
              <a:lnSpc>
                <a:spcPct val="80000"/>
              </a:lnSpc>
              <a:spcBef>
                <a:spcPts val="3000"/>
              </a:spcBef>
              <a:defRPr sz="3168">
                <a:latin typeface="Graphik"/>
                <a:ea typeface="Graphik"/>
                <a:cs typeface="Graphik"/>
                <a:sym typeface="Graphik"/>
              </a:defRPr>
            </a:pPr>
            <a:r>
              <a:rPr b="1"/>
              <a:t>Activity 1</a:t>
            </a:r>
            <a:r>
              <a:t>: Watch a series of videos concentrating just on the part of the consultation where decisions are made. For each ‘decision’ ask the trainee:</a:t>
            </a:r>
          </a:p>
          <a:p>
            <a:pPr marL="786384" lvl="1" indent="-393192" defTabSz="1755604">
              <a:lnSpc>
                <a:spcPct val="80000"/>
              </a:lnSpc>
              <a:spcBef>
                <a:spcPts val="3000"/>
              </a:spcBef>
              <a:defRPr sz="3168">
                <a:latin typeface="Graphik"/>
                <a:ea typeface="Graphik"/>
                <a:cs typeface="Graphik"/>
                <a:sym typeface="Graphik"/>
              </a:defRPr>
            </a:pPr>
            <a:r>
              <a:t>Does the patient have sufficient information to make a decision?</a:t>
            </a:r>
          </a:p>
          <a:p>
            <a:pPr marL="786384" lvl="1" indent="-393192" defTabSz="1755604">
              <a:lnSpc>
                <a:spcPct val="80000"/>
              </a:lnSpc>
              <a:spcBef>
                <a:spcPts val="3000"/>
              </a:spcBef>
              <a:defRPr sz="3168">
                <a:latin typeface="Graphik"/>
                <a:ea typeface="Graphik"/>
                <a:cs typeface="Graphik"/>
                <a:sym typeface="Graphik"/>
              </a:defRPr>
            </a:pPr>
            <a:r>
              <a:t>Do they give the patient opportunity to ask questions and clarify what each option involves?</a:t>
            </a:r>
          </a:p>
          <a:p>
            <a:pPr marL="786384" lvl="1" indent="-393192" defTabSz="1755604">
              <a:lnSpc>
                <a:spcPct val="80000"/>
              </a:lnSpc>
              <a:spcBef>
                <a:spcPts val="3000"/>
              </a:spcBef>
              <a:defRPr sz="3168">
                <a:latin typeface="Graphik"/>
                <a:ea typeface="Graphik"/>
                <a:cs typeface="Graphik"/>
                <a:sym typeface="Graphik"/>
              </a:defRPr>
            </a:pPr>
            <a:r>
              <a:t>Is there evidence that the patient’s previously expressed views and values are brought into the decision making process?</a:t>
            </a:r>
          </a:p>
          <a:p>
            <a:pPr marL="786384" lvl="1" indent="-393192" defTabSz="1755604">
              <a:lnSpc>
                <a:spcPct val="80000"/>
              </a:lnSpc>
              <a:spcBef>
                <a:spcPts val="3000"/>
              </a:spcBef>
              <a:defRPr sz="3168">
                <a:latin typeface="Graphik"/>
                <a:ea typeface="Graphik"/>
                <a:cs typeface="Graphik"/>
                <a:sym typeface="Graphik"/>
              </a:defRPr>
            </a:pPr>
            <a:r>
              <a:t>Does the patient seem involved in the decision making process?</a:t>
            </a:r>
          </a:p>
          <a:p>
            <a:pPr marL="786384" lvl="1" indent="-393192" defTabSz="1755604">
              <a:lnSpc>
                <a:spcPct val="80000"/>
              </a:lnSpc>
              <a:spcBef>
                <a:spcPts val="3000"/>
              </a:spcBef>
              <a:defRPr sz="3168">
                <a:latin typeface="Graphik"/>
                <a:ea typeface="Graphik"/>
                <a:cs typeface="Graphik"/>
                <a:sym typeface="Graphik"/>
              </a:defRPr>
            </a:pPr>
            <a:r>
              <a:t>Do they feel that the patient was supported in the decision making process?</a:t>
            </a:r>
          </a:p>
          <a:p>
            <a:pPr marL="393192" indent="-393192" defTabSz="1755604">
              <a:lnSpc>
                <a:spcPct val="80000"/>
              </a:lnSpc>
              <a:spcBef>
                <a:spcPts val="3000"/>
              </a:spcBef>
              <a:defRPr sz="3168">
                <a:latin typeface="Graphik"/>
                <a:ea typeface="Graphik"/>
                <a:cs typeface="Graphik"/>
                <a:sym typeface="Graphik"/>
              </a:defRPr>
            </a:pPr>
            <a:r>
              <a:rPr b="1"/>
              <a:t>Activity 2</a:t>
            </a:r>
            <a:r>
              <a:t>: Show the trainee consultations where you help patients make decisions. Are there are differences between the approach they use and the approach you use. Reflect on these differences</a:t>
            </a:r>
          </a:p>
          <a:p>
            <a:pPr marL="393192" indent="-393192" defTabSz="1755604">
              <a:lnSpc>
                <a:spcPct val="80000"/>
              </a:lnSpc>
              <a:spcBef>
                <a:spcPts val="3000"/>
              </a:spcBef>
              <a:defRPr sz="3168">
                <a:latin typeface="Graphik"/>
                <a:ea typeface="Graphik"/>
                <a:cs typeface="Graphik"/>
                <a:sym typeface="Graphik"/>
              </a:defRPr>
            </a:pPr>
            <a:r>
              <a:t>Activity 3: They can practice this process with friends or family. Simply choose a condition for which there are several treatment options. Explain to the ‘patient’ what treatment options are available and try to help them make a decision about which treatment to choose. Ask them if they felt involved and supported during the process?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179" name="Generates rapport…"/>
          <p:cNvSpPr txBox="1">
            <a:spLocks noGrp="1"/>
          </p:cNvSpPr>
          <p:nvPr>
            <p:ph type="body" idx="1"/>
          </p:nvPr>
        </p:nvSpPr>
        <p:spPr>
          <a:prstGeom prst="rect">
            <a:avLst/>
          </a:prstGeom>
        </p:spPr>
        <p:txBody>
          <a:bodyPr/>
          <a:lstStyle/>
          <a:p>
            <a:pPr marL="488950" indent="-488950">
              <a:lnSpc>
                <a:spcPct val="80000"/>
              </a:lnSpc>
              <a:spcBef>
                <a:spcPts val="4200"/>
              </a:spcBef>
              <a:buSzPct val="100000"/>
              <a:defRPr>
                <a:latin typeface="Graphik"/>
                <a:ea typeface="Graphik"/>
                <a:cs typeface="Graphik"/>
                <a:sym typeface="Graphik"/>
              </a:defRPr>
            </a:pPr>
            <a:r>
              <a:t>Generates rapport</a:t>
            </a:r>
          </a:p>
          <a:p>
            <a:pPr marL="488950" indent="-488950">
              <a:lnSpc>
                <a:spcPct val="80000"/>
              </a:lnSpc>
              <a:spcBef>
                <a:spcPts val="4200"/>
              </a:spcBef>
              <a:buSzPct val="100000"/>
              <a:defRPr>
                <a:latin typeface="Graphik"/>
                <a:ea typeface="Graphik"/>
                <a:cs typeface="Graphik"/>
                <a:sym typeface="Graphik"/>
              </a:defRPr>
            </a:pPr>
            <a:r>
              <a:t>Uses open and closed questions</a:t>
            </a:r>
          </a:p>
          <a:p>
            <a:pPr marL="488950" indent="-488950">
              <a:lnSpc>
                <a:spcPct val="80000"/>
              </a:lnSpc>
              <a:spcBef>
                <a:spcPts val="4200"/>
              </a:spcBef>
              <a:buSzPct val="100000"/>
              <a:defRPr>
                <a:latin typeface="Graphik"/>
                <a:ea typeface="Graphik"/>
                <a:cs typeface="Graphik"/>
                <a:sym typeface="Graphik"/>
              </a:defRPr>
            </a:pPr>
            <a:r>
              <a:t>Listens and shows curiosity</a:t>
            </a:r>
          </a:p>
          <a:p>
            <a:pPr marL="488950" indent="-488950">
              <a:lnSpc>
                <a:spcPct val="80000"/>
              </a:lnSpc>
              <a:spcBef>
                <a:spcPts val="4200"/>
              </a:spcBef>
              <a:buSzPct val="100000"/>
              <a:defRPr>
                <a:latin typeface="Graphik"/>
                <a:ea typeface="Graphik"/>
                <a:cs typeface="Graphik"/>
                <a:sym typeface="Graphik"/>
              </a:defRPr>
            </a:pPr>
            <a:r>
              <a:t>Clarifies</a:t>
            </a:r>
          </a:p>
          <a:p>
            <a:pPr marL="488950" indent="-488950">
              <a:lnSpc>
                <a:spcPct val="80000"/>
              </a:lnSpc>
              <a:spcBef>
                <a:spcPts val="4200"/>
              </a:spcBef>
              <a:buSzPct val="100000"/>
              <a:defRPr>
                <a:latin typeface="Graphik"/>
                <a:ea typeface="Graphik"/>
                <a:cs typeface="Graphik"/>
                <a:sym typeface="Graphik"/>
              </a:defRPr>
            </a:pPr>
            <a:r>
              <a:t>Remains alert and responsive to cues </a:t>
            </a:r>
          </a:p>
          <a:p>
            <a:pPr marL="488950" indent="-488950">
              <a:lnSpc>
                <a:spcPct val="80000"/>
              </a:lnSpc>
              <a:spcBef>
                <a:spcPts val="4200"/>
              </a:spcBef>
              <a:buSzPct val="100000"/>
              <a:defRPr>
                <a:latin typeface="Graphik"/>
                <a:ea typeface="Graphik"/>
                <a:cs typeface="Graphik"/>
                <a:sym typeface="Graphik"/>
              </a:defRPr>
            </a:pPr>
            <a:r>
              <a:t>Verbalises</a:t>
            </a:r>
          </a:p>
          <a:p>
            <a:pPr marL="488950" indent="-488950">
              <a:lnSpc>
                <a:spcPct val="80000"/>
              </a:lnSpc>
              <a:spcBef>
                <a:spcPts val="4200"/>
              </a:spcBef>
              <a:buSzPct val="100000"/>
              <a:defRPr>
                <a:latin typeface="Graphik"/>
                <a:ea typeface="Graphik"/>
                <a:cs typeface="Graphik"/>
                <a:sym typeface="Graphik"/>
              </a:defRPr>
            </a:pPr>
            <a:r>
              <a:t>Uses ICE and psychosocial information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182" name="Activity 1: Review some consultations and write down how they a) ask about psychosocial context and b) how they use this information later in the consultation, particularly when talking about the management plan…"/>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1</a:t>
            </a:r>
            <a:r>
              <a:t>: Review some consultations and write down how they a) ask about psychosocial context and b) how they use this information later in the consultation, particularly when talking about the management plan</a:t>
            </a:r>
          </a:p>
          <a:p>
            <a:pPr>
              <a:lnSpc>
                <a:spcPct val="80000"/>
              </a:lnSpc>
              <a:spcBef>
                <a:spcPts val="4200"/>
              </a:spcBef>
              <a:defRPr>
                <a:latin typeface="Graphik"/>
                <a:ea typeface="Graphik"/>
                <a:cs typeface="Graphik"/>
                <a:sym typeface="Graphik"/>
              </a:defRPr>
            </a:pPr>
            <a:r>
              <a:rPr b="1"/>
              <a:t>Activity 2</a:t>
            </a:r>
            <a:r>
              <a:t>: Ask them to practice the skill of remembering information about psychosocial context and storing it for later use</a:t>
            </a:r>
          </a:p>
          <a:p>
            <a:pPr>
              <a:lnSpc>
                <a:spcPct val="80000"/>
              </a:lnSpc>
              <a:spcBef>
                <a:spcPts val="4200"/>
              </a:spcBef>
              <a:defRPr>
                <a:latin typeface="Graphik"/>
                <a:ea typeface="Graphik"/>
                <a:cs typeface="Graphik"/>
                <a:sym typeface="Graphik"/>
              </a:defRPr>
            </a:pPr>
            <a:r>
              <a:rPr b="1"/>
              <a:t>Activity 3</a:t>
            </a:r>
            <a:r>
              <a:t>: Ask them to devote some consultations to where they specifically make sure that a) they ask about psychosocial information and b) they use that information to inform the management plan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Activity 4: Reflect on any changes they make and whether this helps them involve the patient more in the consultation.…"/>
          <p:cNvSpPr txBox="1">
            <a:spLocks noGrp="1"/>
          </p:cNvSpPr>
          <p:nvPr>
            <p:ph type="body" idx="1"/>
          </p:nvPr>
        </p:nvSpPr>
        <p:spPr>
          <a:prstGeom prst="rect">
            <a:avLst/>
          </a:prstGeom>
        </p:spPr>
        <p:txBody>
          <a:bodyPr/>
          <a:lstStyle/>
          <a:p>
            <a:pPr marL="431419" indent="-431419" defTabSz="1926287">
              <a:lnSpc>
                <a:spcPct val="80000"/>
              </a:lnSpc>
              <a:spcBef>
                <a:spcPts val="3300"/>
              </a:spcBef>
              <a:defRPr sz="3476">
                <a:latin typeface="Graphik"/>
                <a:ea typeface="Graphik"/>
                <a:cs typeface="Graphik"/>
                <a:sym typeface="Graphik"/>
              </a:defRPr>
            </a:pPr>
            <a:r>
              <a:rPr b="1"/>
              <a:t>Activity 4</a:t>
            </a:r>
            <a:r>
              <a:t>: Reflect on any changes they make and whether this helps them involve the patient more in the consultation.</a:t>
            </a:r>
          </a:p>
          <a:p>
            <a:pPr marL="431419" indent="-431419" defTabSz="1926287">
              <a:lnSpc>
                <a:spcPct val="80000"/>
              </a:lnSpc>
              <a:spcBef>
                <a:spcPts val="3300"/>
              </a:spcBef>
              <a:defRPr sz="3476">
                <a:latin typeface="Graphik"/>
                <a:ea typeface="Graphik"/>
                <a:cs typeface="Graphik"/>
                <a:sym typeface="Graphik"/>
              </a:defRPr>
            </a:pPr>
            <a:r>
              <a:rPr b="1"/>
              <a:t>Activity 5</a:t>
            </a:r>
            <a:r>
              <a:t>: Review their consultations and see whether they discover all three:</a:t>
            </a:r>
          </a:p>
          <a:p>
            <a:pPr marL="862838" lvl="1" indent="-431419" defTabSz="1926287">
              <a:lnSpc>
                <a:spcPct val="80000"/>
              </a:lnSpc>
              <a:spcBef>
                <a:spcPts val="3300"/>
              </a:spcBef>
              <a:defRPr sz="3476">
                <a:latin typeface="Graphik"/>
                <a:ea typeface="Graphik"/>
                <a:cs typeface="Graphik"/>
                <a:sym typeface="Graphik"/>
              </a:defRPr>
            </a:pPr>
            <a:r>
              <a:t>Ideas</a:t>
            </a:r>
          </a:p>
          <a:p>
            <a:pPr marL="862838" lvl="1" indent="-431419" defTabSz="1926287">
              <a:lnSpc>
                <a:spcPct val="80000"/>
              </a:lnSpc>
              <a:spcBef>
                <a:spcPts val="3300"/>
              </a:spcBef>
              <a:defRPr sz="3476">
                <a:latin typeface="Graphik"/>
                <a:ea typeface="Graphik"/>
                <a:cs typeface="Graphik"/>
                <a:sym typeface="Graphik"/>
              </a:defRPr>
            </a:pPr>
            <a:r>
              <a:t>Concerns</a:t>
            </a:r>
          </a:p>
          <a:p>
            <a:pPr marL="862838" lvl="1" indent="-431419" defTabSz="1926287">
              <a:lnSpc>
                <a:spcPct val="80000"/>
              </a:lnSpc>
              <a:spcBef>
                <a:spcPts val="3300"/>
              </a:spcBef>
              <a:defRPr sz="3476">
                <a:latin typeface="Graphik"/>
                <a:ea typeface="Graphik"/>
                <a:cs typeface="Graphik"/>
                <a:sym typeface="Graphik"/>
              </a:defRPr>
            </a:pPr>
            <a:r>
              <a:t>Expectations</a:t>
            </a:r>
          </a:p>
          <a:p>
            <a:pPr marL="862838" lvl="1" indent="-431419" defTabSz="1926287">
              <a:lnSpc>
                <a:spcPct val="80000"/>
              </a:lnSpc>
              <a:spcBef>
                <a:spcPts val="3300"/>
              </a:spcBef>
              <a:defRPr sz="3476">
                <a:latin typeface="Graphik"/>
                <a:ea typeface="Graphik"/>
                <a:cs typeface="Graphik"/>
                <a:sym typeface="Graphik"/>
              </a:defRPr>
            </a:pPr>
            <a:r>
              <a:t>Make sure all three components of ICE are present - they are not interchangeable and each part of ICE provides different information. It may not be necessary to ask ‘directly’ as encouraging a patient narrative or ‘story’ with open questions often results in spontaneous offering up of ICE</a:t>
            </a:r>
          </a:p>
          <a:p>
            <a:pPr marL="431419" indent="-431419" defTabSz="1926287">
              <a:lnSpc>
                <a:spcPct val="80000"/>
              </a:lnSpc>
              <a:spcBef>
                <a:spcPts val="3300"/>
              </a:spcBef>
              <a:defRPr sz="3476">
                <a:latin typeface="Graphik"/>
                <a:ea typeface="Graphik"/>
                <a:cs typeface="Graphik"/>
                <a:sym typeface="Graphik"/>
              </a:defRPr>
            </a:pPr>
            <a:r>
              <a:rPr b="1"/>
              <a:t>Activity 6</a:t>
            </a:r>
            <a:r>
              <a:t>: In a joint surgery ask the trainee to write down how you find out about the patient’s ICE. Do you use different phrases and expressions? Are there any useful phrases or questions they notice that they could use?  If so, ask them to remember them</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Activity 7: What happens when the patient spontaneously volunteers ICE? How does you facilitate thi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7</a:t>
            </a:r>
            <a:r>
              <a:t>: What happens when the patient spontaneously volunteers ICE? How does you facilitate this?</a:t>
            </a:r>
          </a:p>
          <a:p>
            <a:pPr>
              <a:lnSpc>
                <a:spcPct val="80000"/>
              </a:lnSpc>
              <a:spcBef>
                <a:spcPts val="4200"/>
              </a:spcBef>
              <a:defRPr>
                <a:latin typeface="Graphik"/>
                <a:ea typeface="Graphik"/>
                <a:cs typeface="Graphik"/>
                <a:sym typeface="Graphik"/>
              </a:defRPr>
            </a:pPr>
            <a:r>
              <a:rPr b="1"/>
              <a:t>Activity 8</a:t>
            </a:r>
            <a:r>
              <a:t>:  Ask the trainee to specifically incorporate these questions into their routine patient questioning - record some examples to discuss. What works and what doesn’t work?</a:t>
            </a:r>
          </a:p>
          <a:p>
            <a:pPr>
              <a:lnSpc>
                <a:spcPct val="80000"/>
              </a:lnSpc>
              <a:spcBef>
                <a:spcPts val="4200"/>
              </a:spcBef>
              <a:defRPr>
                <a:latin typeface="Graphik"/>
                <a:ea typeface="Graphik"/>
                <a:cs typeface="Graphik"/>
                <a:sym typeface="Graphik"/>
              </a:defRPr>
            </a:pPr>
            <a:r>
              <a:rPr b="1"/>
              <a:t>Activity 9</a:t>
            </a:r>
            <a:r>
              <a:t>: Ask them to practice introducing questions in as natural a way as possible paying attention to the right time to introduce the questions (NOTE: there is no absolute rule about the best time to do this) They need to maintain a natural flow and questions should not be unexpected or seem ‘random’</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Activity 10: They can practice asking about ICE in normal conversation with friends and family…"/>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10</a:t>
            </a:r>
            <a:r>
              <a:t>: They can practice asking about ICE in normal conversation with friends and family</a:t>
            </a:r>
          </a:p>
          <a:p>
            <a:pPr>
              <a:lnSpc>
                <a:spcPct val="80000"/>
              </a:lnSpc>
              <a:spcBef>
                <a:spcPts val="4200"/>
              </a:spcBef>
              <a:defRPr>
                <a:latin typeface="Graphik"/>
                <a:ea typeface="Graphik"/>
                <a:cs typeface="Graphik"/>
                <a:sym typeface="Graphik"/>
              </a:defRPr>
            </a:pPr>
            <a:r>
              <a:rPr b="1"/>
              <a:t>Activity 11</a:t>
            </a:r>
            <a:r>
              <a:t>: When they have been practicing these changes for a while, compare a recent recording to an older one. Hopefully the new one will be less formulaic. Write down the main differences that is making their approach in the new consultation more polished and fluent and continue to work on these changes</a:t>
            </a:r>
          </a:p>
          <a:p>
            <a:pPr>
              <a:lnSpc>
                <a:spcPct val="80000"/>
              </a:lnSpc>
              <a:spcBef>
                <a:spcPts val="4200"/>
              </a:spcBef>
              <a:defRPr>
                <a:latin typeface="Graphik"/>
                <a:ea typeface="Graphik"/>
                <a:cs typeface="Graphik"/>
                <a:sym typeface="Graphik"/>
              </a:defRPr>
            </a:pPr>
            <a:r>
              <a:rPr b="1"/>
              <a:t>Activity 12</a:t>
            </a:r>
            <a:r>
              <a:t>: Watch a series of their recordings - write down all the possible cues they can see in these consultations and compare it with your list. Remember to do some videos focussing the camera on the patient and note non-verbal in addition to verbal cues</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Activity 13: If there are cues that they did not notice (but you did) discuss with what prompted the insight that a particular verbal or non verbal behaviour was a cue…"/>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13</a:t>
            </a:r>
            <a:r>
              <a:t>: If there are cues that they did not notice (but you did) discuss with what prompted the insight that a particular verbal or non verbal behaviour was a cue</a:t>
            </a:r>
          </a:p>
          <a:p>
            <a:pPr>
              <a:lnSpc>
                <a:spcPct val="80000"/>
              </a:lnSpc>
              <a:spcBef>
                <a:spcPts val="4200"/>
              </a:spcBef>
              <a:defRPr>
                <a:latin typeface="Graphik"/>
                <a:ea typeface="Graphik"/>
                <a:cs typeface="Graphik"/>
                <a:sym typeface="Graphik"/>
              </a:defRPr>
            </a:pPr>
            <a:r>
              <a:rPr b="1"/>
              <a:t>Activity 14</a:t>
            </a:r>
            <a:r>
              <a:t>: Remember the huge importance of being curious</a:t>
            </a:r>
          </a:p>
          <a:p>
            <a:pPr>
              <a:lnSpc>
                <a:spcPct val="80000"/>
              </a:lnSpc>
              <a:spcBef>
                <a:spcPts val="4200"/>
              </a:spcBef>
              <a:defRPr>
                <a:latin typeface="Graphik"/>
                <a:ea typeface="Graphik"/>
                <a:cs typeface="Graphik"/>
                <a:sym typeface="Graphik"/>
              </a:defRPr>
            </a:pPr>
            <a:r>
              <a:rPr b="1"/>
              <a:t>Activity 15</a:t>
            </a:r>
            <a:r>
              <a:t>: Now spend a period of consultations and recordings trying to identify more cues</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192" name="Generates and tests diagnostic hypotheses and excludes serious disease"/>
          <p:cNvSpPr txBox="1">
            <a:spLocks noGrp="1"/>
          </p:cNvSpPr>
          <p:nvPr>
            <p:ph type="body" idx="1"/>
          </p:nvPr>
        </p:nvSpPr>
        <p:spPr>
          <a:prstGeom prst="rect">
            <a:avLst/>
          </a:prstGeom>
        </p:spPr>
        <p:txBody>
          <a:bodyPr/>
          <a:lstStyle>
            <a:lvl1pPr>
              <a:defRPr sz="8900">
                <a:latin typeface="Graphik"/>
                <a:ea typeface="Graphik"/>
                <a:cs typeface="Graphik"/>
                <a:sym typeface="Graphik"/>
              </a:defRPr>
            </a:lvl1pPr>
          </a:lstStyle>
          <a:p>
            <a:r>
              <a:t>Generates and tests diagnostic hypotheses and excludes serious disease</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It is important to demonstrate a safe approach to making diagnoses and to ensure that important diagnoses are effectively ruled in or ruled out. The trainee needs to:…"/>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It is important to demonstrate a safe approach to making diagnoses and to ensure that important diagnoses are effectively ruled in or ruled out. The trainee needs to:</a:t>
            </a:r>
          </a:p>
          <a:p>
            <a:pPr lvl="1">
              <a:lnSpc>
                <a:spcPct val="80000"/>
              </a:lnSpc>
              <a:spcBef>
                <a:spcPts val="4200"/>
              </a:spcBef>
              <a:defRPr>
                <a:latin typeface="Graphik"/>
                <a:ea typeface="Graphik"/>
                <a:cs typeface="Graphik"/>
                <a:sym typeface="Graphik"/>
              </a:defRPr>
            </a:pPr>
            <a:r>
              <a:t>Generate a list of differential diagnoses based on the presenting symptom or problem</a:t>
            </a:r>
          </a:p>
          <a:p>
            <a:pPr lvl="1">
              <a:lnSpc>
                <a:spcPct val="80000"/>
              </a:lnSpc>
              <a:spcBef>
                <a:spcPts val="4200"/>
              </a:spcBef>
              <a:defRPr>
                <a:latin typeface="Graphik"/>
                <a:ea typeface="Graphik"/>
                <a:cs typeface="Graphik"/>
                <a:sym typeface="Graphik"/>
              </a:defRPr>
            </a:pPr>
            <a:r>
              <a:t>Test each hypothesis weighing up their probability based on focussed history taking</a:t>
            </a:r>
          </a:p>
          <a:p>
            <a:pPr lvl="1">
              <a:lnSpc>
                <a:spcPct val="80000"/>
              </a:lnSpc>
              <a:spcBef>
                <a:spcPts val="4200"/>
              </a:spcBef>
              <a:defRPr>
                <a:latin typeface="Graphik"/>
                <a:ea typeface="Graphik"/>
                <a:cs typeface="Graphik"/>
                <a:sym typeface="Graphik"/>
              </a:defRPr>
            </a:pPr>
            <a:r>
              <a:t>Rule out or rules in serious disease during questioning</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197" name="Clarifie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Clarifies</a:t>
            </a:r>
          </a:p>
          <a:p>
            <a:pPr>
              <a:lnSpc>
                <a:spcPct val="80000"/>
              </a:lnSpc>
              <a:spcBef>
                <a:spcPts val="4200"/>
              </a:spcBef>
              <a:defRPr>
                <a:latin typeface="Graphik"/>
                <a:ea typeface="Graphik"/>
                <a:cs typeface="Graphik"/>
                <a:sym typeface="Graphik"/>
              </a:defRPr>
            </a:pPr>
            <a:r>
              <a:t>Uses ICE and psychosocial information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7 task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7 tasks</a:t>
            </a:r>
          </a:p>
        </p:txBody>
      </p:sp>
      <p:sp>
        <p:nvSpPr>
          <p:cNvPr id="155" name="Opens consultation…"/>
          <p:cNvSpPr txBox="1">
            <a:spLocks noGrp="1"/>
          </p:cNvSpPr>
          <p:nvPr>
            <p:ph type="body" idx="1"/>
          </p:nvPr>
        </p:nvSpPr>
        <p:spPr>
          <a:prstGeom prst="rect">
            <a:avLst/>
          </a:prstGeom>
        </p:spPr>
        <p:txBody>
          <a:bodyPr/>
          <a:lstStyle/>
          <a:p>
            <a:pPr>
              <a:defRPr>
                <a:latin typeface="Graphik"/>
                <a:ea typeface="Graphik"/>
                <a:cs typeface="Graphik"/>
                <a:sym typeface="Graphik"/>
              </a:defRPr>
            </a:pPr>
            <a:r>
              <a:t>Opens consultation</a:t>
            </a:r>
          </a:p>
          <a:p>
            <a:pPr>
              <a:defRPr>
                <a:latin typeface="Graphik"/>
                <a:ea typeface="Graphik"/>
                <a:cs typeface="Graphik"/>
                <a:sym typeface="Graphik"/>
              </a:defRPr>
            </a:pPr>
            <a:r>
              <a:t>Discovers psycho-social context and patient’s ICE, identifies cues</a:t>
            </a:r>
          </a:p>
          <a:p>
            <a:pPr>
              <a:defRPr>
                <a:latin typeface="Graphik"/>
                <a:ea typeface="Graphik"/>
                <a:cs typeface="Graphik"/>
                <a:sym typeface="Graphik"/>
              </a:defRPr>
            </a:pPr>
            <a:r>
              <a:t>Generates and tests diagnostic hypotheses and excludes serious disease</a:t>
            </a:r>
          </a:p>
          <a:p>
            <a:pPr>
              <a:defRPr>
                <a:latin typeface="Graphik"/>
                <a:ea typeface="Graphik"/>
                <a:cs typeface="Graphik"/>
                <a:sym typeface="Graphik"/>
              </a:defRPr>
            </a:pPr>
            <a:r>
              <a:t>Undertakes appropriate examination and tests</a:t>
            </a:r>
          </a:p>
          <a:p>
            <a:pPr>
              <a:defRPr>
                <a:latin typeface="Graphik"/>
                <a:ea typeface="Graphik"/>
                <a:cs typeface="Graphik"/>
                <a:sym typeface="Graphik"/>
              </a:defRPr>
            </a:pPr>
            <a:r>
              <a:t>Makes a working diagnosis</a:t>
            </a:r>
          </a:p>
          <a:p>
            <a:pPr>
              <a:defRPr>
                <a:latin typeface="Graphik"/>
                <a:ea typeface="Graphik"/>
                <a:cs typeface="Graphik"/>
                <a:sym typeface="Graphik"/>
              </a:defRPr>
            </a:pPr>
            <a:r>
              <a:t>Offers a safe patient-centred management plan</a:t>
            </a:r>
          </a:p>
          <a:p>
            <a:pPr>
              <a:defRPr>
                <a:latin typeface="Graphik"/>
                <a:ea typeface="Graphik"/>
                <a:cs typeface="Graphik"/>
                <a:sym typeface="Graphik"/>
              </a:defRPr>
            </a:pPr>
            <a:r>
              <a:t>Provides follow-up and safety net</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a:t>
            </a:r>
          </a:p>
        </p:txBody>
      </p:sp>
      <p:sp>
        <p:nvSpPr>
          <p:cNvPr id="200" name="Activity 1: Watch a series of their consultations. For each question, check whether - a) Do they have a list of possible diagnoses in mind, and b) Do they ask sufficiently focussed questions to clarify (where possible) which diagnosis is the most likely."/>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1</a:t>
            </a:r>
            <a:r>
              <a:t>: Watch a series of their consultations. For each question, check whether - a) Do they have a list of possible diagnoses in mind, and b) Do they ask sufficiently focussed questions to clarify (where possible) which diagnosis is the most likely. Are there better questions that they could ask that would be more discriminating?</a:t>
            </a:r>
          </a:p>
          <a:p>
            <a:pPr>
              <a:lnSpc>
                <a:spcPct val="80000"/>
              </a:lnSpc>
              <a:spcBef>
                <a:spcPts val="4200"/>
              </a:spcBef>
              <a:defRPr>
                <a:latin typeface="Graphik"/>
                <a:ea typeface="Graphik"/>
                <a:cs typeface="Graphik"/>
                <a:sym typeface="Graphik"/>
              </a:defRPr>
            </a:pPr>
            <a:r>
              <a:rPr b="1"/>
              <a:t>Activity 2</a:t>
            </a:r>
            <a:r>
              <a:t>: Check their ability to identify a realistic list of differential diagnoses by watching consultations where they and you write down a list of plausible differential diagnoses for the presenting problem. At the end of each consultation compare lists. If they are regularly missing possible diagnoses then ask them whether they are missing particular sorts of differential diagnoses. Looking at the book “Symptom sorter” is also a good way to make sure they are not missing important diagnoses</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Activity 3: Many trainees repeat questions or ask the same question in slightly different ways - this does not provide any new information and wastes valuable time. Review consultations to make sure:…"/>
          <p:cNvSpPr txBox="1">
            <a:spLocks noGrp="1"/>
          </p:cNvSpPr>
          <p:nvPr>
            <p:ph type="body" idx="1"/>
          </p:nvPr>
        </p:nvSpPr>
        <p:spPr>
          <a:prstGeom prst="rect">
            <a:avLst/>
          </a:prstGeom>
        </p:spPr>
        <p:txBody>
          <a:bodyPr/>
          <a:lstStyle/>
          <a:p>
            <a:pPr marL="398653" indent="-398653" defTabSz="1779987">
              <a:lnSpc>
                <a:spcPct val="80000"/>
              </a:lnSpc>
              <a:spcBef>
                <a:spcPts val="3000"/>
              </a:spcBef>
              <a:defRPr sz="3212">
                <a:latin typeface="Graphik"/>
                <a:ea typeface="Graphik"/>
                <a:cs typeface="Graphik"/>
                <a:sym typeface="Graphik"/>
              </a:defRPr>
            </a:pPr>
            <a:r>
              <a:rPr b="1"/>
              <a:t>Activity 3</a:t>
            </a:r>
            <a:r>
              <a:t>: Many trainees repeat questions or ask the same question in slightly different ways - this does not provide any new information and wastes valuable time. Review consultations to make sure:</a:t>
            </a:r>
          </a:p>
          <a:p>
            <a:pPr marL="797306" lvl="1" indent="-398653" defTabSz="1779987">
              <a:lnSpc>
                <a:spcPct val="80000"/>
              </a:lnSpc>
              <a:spcBef>
                <a:spcPts val="3000"/>
              </a:spcBef>
              <a:defRPr sz="3212">
                <a:latin typeface="Graphik"/>
                <a:ea typeface="Graphik"/>
                <a:cs typeface="Graphik"/>
                <a:sym typeface="Graphik"/>
              </a:defRPr>
            </a:pPr>
            <a:r>
              <a:t>Do they repeat questions?</a:t>
            </a:r>
          </a:p>
          <a:p>
            <a:pPr marL="797306" lvl="1" indent="-398653" defTabSz="1779987">
              <a:lnSpc>
                <a:spcPct val="80000"/>
              </a:lnSpc>
              <a:spcBef>
                <a:spcPts val="3000"/>
              </a:spcBef>
              <a:defRPr sz="3212">
                <a:latin typeface="Graphik"/>
                <a:ea typeface="Graphik"/>
                <a:cs typeface="Graphik"/>
                <a:sym typeface="Graphik"/>
              </a:defRPr>
            </a:pPr>
            <a:r>
              <a:t>Are there other questions they could ask that would be effective in clarifying the diagnosis?</a:t>
            </a:r>
          </a:p>
          <a:p>
            <a:pPr marL="797306" lvl="1" indent="-398653" defTabSz="1779987">
              <a:lnSpc>
                <a:spcPct val="80000"/>
              </a:lnSpc>
              <a:spcBef>
                <a:spcPts val="3000"/>
              </a:spcBef>
              <a:defRPr sz="3212">
                <a:latin typeface="Graphik"/>
                <a:ea typeface="Graphik"/>
                <a:cs typeface="Graphik"/>
                <a:sym typeface="Graphik"/>
              </a:defRPr>
            </a:pPr>
            <a:r>
              <a:t>Do they use any questions which are irrelevant and don't give them either useful positive or negative information?</a:t>
            </a:r>
          </a:p>
          <a:p>
            <a:pPr marL="797306" lvl="1" indent="-398653" defTabSz="1779987">
              <a:lnSpc>
                <a:spcPct val="80000"/>
              </a:lnSpc>
              <a:spcBef>
                <a:spcPts val="3000"/>
              </a:spcBef>
              <a:defRPr sz="3212">
                <a:latin typeface="Graphik"/>
                <a:ea typeface="Graphik"/>
                <a:cs typeface="Graphik"/>
                <a:sym typeface="Graphik"/>
              </a:defRPr>
            </a:pPr>
            <a:r>
              <a:t>Do they ask questions at inappropriate times in the consultation?</a:t>
            </a:r>
          </a:p>
          <a:p>
            <a:pPr marL="398653" indent="-398653" defTabSz="1779987">
              <a:lnSpc>
                <a:spcPct val="80000"/>
              </a:lnSpc>
              <a:spcBef>
                <a:spcPts val="3000"/>
              </a:spcBef>
              <a:defRPr sz="3212">
                <a:latin typeface="Graphik"/>
                <a:ea typeface="Graphik"/>
                <a:cs typeface="Graphik"/>
                <a:sym typeface="Graphik"/>
              </a:defRPr>
            </a:pPr>
            <a:r>
              <a:rPr b="1"/>
              <a:t>Activity 4</a:t>
            </a:r>
            <a:r>
              <a:t>: Now practice their improved question asking in future consultations and review some of these together. Do they feel the accuracy of their diagnostic process has improved? Do they feel their questioning is more efficient?</a:t>
            </a:r>
          </a:p>
          <a:p>
            <a:pPr marL="398653" indent="-398653" defTabSz="1779987">
              <a:lnSpc>
                <a:spcPct val="80000"/>
              </a:lnSpc>
              <a:spcBef>
                <a:spcPts val="3000"/>
              </a:spcBef>
              <a:defRPr sz="3212">
                <a:latin typeface="Graphik"/>
                <a:ea typeface="Graphik"/>
                <a:cs typeface="Graphik"/>
                <a:sym typeface="Graphik"/>
              </a:defRPr>
            </a:pPr>
            <a:r>
              <a:rPr b="1"/>
              <a:t>Activity 5</a:t>
            </a:r>
            <a:r>
              <a:t>: Using the ‘Condensed Curriculum’, and ‘Symptom Sorter’, write down a list of presenting symptoms for which they would find it challenging to generate a list of differential diagnoses. Practice producing useful and discriminating questions for these symptoms. Role play is very useful to cover rarer differential diagnoses</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204" name="Undertakes appropriate examination and tests"/>
          <p:cNvSpPr txBox="1">
            <a:spLocks noGrp="1"/>
          </p:cNvSpPr>
          <p:nvPr>
            <p:ph type="body" idx="1"/>
          </p:nvPr>
        </p:nvSpPr>
        <p:spPr>
          <a:prstGeom prst="rect">
            <a:avLst/>
          </a:prstGeom>
        </p:spPr>
        <p:txBody>
          <a:bodyPr/>
          <a:lstStyle>
            <a:lvl1pPr>
              <a:defRPr>
                <a:latin typeface="Graphik"/>
                <a:ea typeface="Graphik"/>
                <a:cs typeface="Graphik"/>
                <a:sym typeface="Graphik"/>
              </a:defRPr>
            </a:lvl1pPr>
          </a:lstStyle>
          <a:p>
            <a:r>
              <a:t>Undertakes appropriate examination and tests </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Examinations (and tests) can be absent, or too brief, or too lengthy. Long and unfocused examinations waste time and may impair the hypothesis testing process…"/>
          <p:cNvSpPr txBox="1">
            <a:spLocks noGrp="1"/>
          </p:cNvSpPr>
          <p:nvPr>
            <p:ph type="body" idx="1"/>
          </p:nvPr>
        </p:nvSpPr>
        <p:spPr>
          <a:prstGeom prst="rect">
            <a:avLst/>
          </a:prstGeom>
        </p:spPr>
        <p:txBody>
          <a:bodyPr/>
          <a:lstStyle/>
          <a:p>
            <a:pPr marL="486029" indent="-486029" defTabSz="2170121">
              <a:lnSpc>
                <a:spcPct val="80000"/>
              </a:lnSpc>
              <a:spcBef>
                <a:spcPts val="3700"/>
              </a:spcBef>
              <a:defRPr sz="3916">
                <a:latin typeface="Graphik"/>
                <a:ea typeface="Graphik"/>
                <a:cs typeface="Graphik"/>
                <a:sym typeface="Graphik"/>
              </a:defRPr>
            </a:pPr>
            <a:r>
              <a:t>Examinations (and tests) can be absent, or too brief, or too lengthy. Long and unfocused examinations waste time and may impair the hypothesis testing process</a:t>
            </a:r>
          </a:p>
          <a:p>
            <a:pPr marL="486029" indent="-486029" defTabSz="2170121">
              <a:lnSpc>
                <a:spcPct val="80000"/>
              </a:lnSpc>
              <a:spcBef>
                <a:spcPts val="3700"/>
              </a:spcBef>
              <a:defRPr sz="3916">
                <a:latin typeface="Graphik"/>
                <a:ea typeface="Graphik"/>
                <a:cs typeface="Graphik"/>
                <a:sym typeface="Graphik"/>
              </a:defRPr>
            </a:pPr>
            <a:r>
              <a:t>Start to think of examinations (and tests) in the same way as taking a history - their role is to rule in or rule out particular diagnoses and you should only perform an examination if it will help in this process (or reassure the patient about a particular concern). The trainee needs to:</a:t>
            </a:r>
          </a:p>
          <a:p>
            <a:pPr marL="972058" lvl="1" indent="-486029" defTabSz="2170121">
              <a:lnSpc>
                <a:spcPct val="80000"/>
              </a:lnSpc>
              <a:spcBef>
                <a:spcPts val="3700"/>
              </a:spcBef>
              <a:defRPr sz="3916">
                <a:latin typeface="Graphik"/>
                <a:ea typeface="Graphik"/>
                <a:cs typeface="Graphik"/>
                <a:sym typeface="Graphik"/>
              </a:defRPr>
            </a:pPr>
            <a:r>
              <a:t>Make a decision concerning the need for focussed examination/tests</a:t>
            </a:r>
          </a:p>
          <a:p>
            <a:pPr marL="972058" lvl="1" indent="-486029" defTabSz="2170121">
              <a:lnSpc>
                <a:spcPct val="80000"/>
              </a:lnSpc>
              <a:spcBef>
                <a:spcPts val="3700"/>
              </a:spcBef>
              <a:defRPr sz="3916">
                <a:latin typeface="Graphik"/>
                <a:ea typeface="Graphik"/>
                <a:cs typeface="Graphik"/>
                <a:sym typeface="Graphik"/>
              </a:defRPr>
            </a:pPr>
            <a:r>
              <a:t>If examination/tests are needed to test diagnostic hypotheses, choice is focussed appropriately</a:t>
            </a:r>
          </a:p>
          <a:p>
            <a:pPr marL="972058" lvl="1" indent="-486029" defTabSz="2170121">
              <a:lnSpc>
                <a:spcPct val="80000"/>
              </a:lnSpc>
              <a:spcBef>
                <a:spcPts val="3700"/>
              </a:spcBef>
              <a:defRPr sz="3916">
                <a:latin typeface="Graphik"/>
                <a:ea typeface="Graphik"/>
                <a:cs typeface="Graphik"/>
                <a:sym typeface="Graphik"/>
              </a:defRPr>
            </a:pPr>
            <a:r>
              <a:t>Obtain consent</a:t>
            </a:r>
          </a:p>
          <a:p>
            <a:pPr marL="972058" lvl="1" indent="-486029" defTabSz="2170121">
              <a:lnSpc>
                <a:spcPct val="80000"/>
              </a:lnSpc>
              <a:spcBef>
                <a:spcPts val="3700"/>
              </a:spcBef>
              <a:defRPr sz="3916">
                <a:latin typeface="Graphik"/>
                <a:ea typeface="Graphik"/>
                <a:cs typeface="Graphik"/>
                <a:sym typeface="Graphik"/>
              </a:defRPr>
            </a:pPr>
            <a:r>
              <a:t>Perform a slick and competent examination/tests</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209" name="Seeks informed consent…"/>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Seeks informed consent</a:t>
            </a:r>
          </a:p>
          <a:p>
            <a:pPr>
              <a:lnSpc>
                <a:spcPct val="80000"/>
              </a:lnSpc>
              <a:spcBef>
                <a:spcPts val="4200"/>
              </a:spcBef>
              <a:defRPr>
                <a:latin typeface="Graphik"/>
                <a:ea typeface="Graphik"/>
                <a:cs typeface="Graphik"/>
                <a:sym typeface="Graphik"/>
              </a:defRPr>
            </a:pPr>
            <a:r>
              <a:t>Verbalises</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a:t>
            </a:r>
          </a:p>
        </p:txBody>
      </p:sp>
      <p:sp>
        <p:nvSpPr>
          <p:cNvPr id="212" name="Activity 1: Review a series of their consultations. In how many of these consultations is there evidence of their examination/tests helping hypothesis testing?…"/>
          <p:cNvSpPr txBox="1">
            <a:spLocks noGrp="1"/>
          </p:cNvSpPr>
          <p:nvPr>
            <p:ph type="body" idx="1"/>
          </p:nvPr>
        </p:nvSpPr>
        <p:spPr>
          <a:prstGeom prst="rect">
            <a:avLst/>
          </a:prstGeom>
        </p:spPr>
        <p:txBody>
          <a:bodyPr/>
          <a:lstStyle/>
          <a:p>
            <a:pPr marL="524255" indent="-524255" defTabSz="2340805">
              <a:lnSpc>
                <a:spcPct val="80000"/>
              </a:lnSpc>
              <a:spcBef>
                <a:spcPts val="4000"/>
              </a:spcBef>
              <a:defRPr sz="4224">
                <a:latin typeface="Graphik"/>
                <a:ea typeface="Graphik"/>
                <a:cs typeface="Graphik"/>
                <a:sym typeface="Graphik"/>
              </a:defRPr>
            </a:pPr>
            <a:r>
              <a:rPr b="1"/>
              <a:t>Activity 1</a:t>
            </a:r>
            <a:r>
              <a:t>: Review a series of their consultations. In how many of these consultations is there evidence of their examination/tests helping hypothesis testing?</a:t>
            </a:r>
          </a:p>
          <a:p>
            <a:pPr marL="524255" indent="-524255" defTabSz="2340805">
              <a:lnSpc>
                <a:spcPct val="80000"/>
              </a:lnSpc>
              <a:spcBef>
                <a:spcPts val="4000"/>
              </a:spcBef>
              <a:defRPr sz="4224">
                <a:latin typeface="Graphik"/>
                <a:ea typeface="Graphik"/>
                <a:cs typeface="Graphik"/>
                <a:sym typeface="Graphik"/>
              </a:defRPr>
            </a:pPr>
            <a:r>
              <a:rPr b="1"/>
              <a:t>Activity 2</a:t>
            </a:r>
            <a:r>
              <a:t>: When they review their video consultations, ask -“How effective is this examination in clarifying the diagnosis?” Think particularly:</a:t>
            </a:r>
          </a:p>
          <a:p>
            <a:pPr marL="1048511" lvl="1" indent="-524255" defTabSz="2340805">
              <a:lnSpc>
                <a:spcPct val="80000"/>
              </a:lnSpc>
              <a:spcBef>
                <a:spcPts val="4000"/>
              </a:spcBef>
              <a:defRPr sz="4224">
                <a:latin typeface="Graphik"/>
                <a:ea typeface="Graphik"/>
                <a:cs typeface="Graphik"/>
                <a:sym typeface="Graphik"/>
              </a:defRPr>
            </a:pPr>
            <a:r>
              <a:t>Is the examination/test necessary?</a:t>
            </a:r>
          </a:p>
          <a:p>
            <a:pPr marL="1048511" lvl="1" indent="-524255" defTabSz="2340805">
              <a:lnSpc>
                <a:spcPct val="80000"/>
              </a:lnSpc>
              <a:spcBef>
                <a:spcPts val="4000"/>
              </a:spcBef>
              <a:defRPr sz="4224">
                <a:latin typeface="Graphik"/>
                <a:ea typeface="Graphik"/>
                <a:cs typeface="Graphik"/>
                <a:sym typeface="Graphik"/>
              </a:defRPr>
            </a:pPr>
            <a:r>
              <a:t>Is there a more effective examination or test that would help to clarify the diagnosis?</a:t>
            </a:r>
          </a:p>
          <a:p>
            <a:pPr marL="524255" indent="-524255" defTabSz="2340805">
              <a:lnSpc>
                <a:spcPct val="80000"/>
              </a:lnSpc>
              <a:spcBef>
                <a:spcPts val="4000"/>
              </a:spcBef>
              <a:defRPr sz="4224">
                <a:latin typeface="Graphik"/>
                <a:ea typeface="Graphik"/>
                <a:cs typeface="Graphik"/>
                <a:sym typeface="Graphik"/>
              </a:defRPr>
            </a:pPr>
            <a:r>
              <a:rPr b="1"/>
              <a:t>Activity 3</a:t>
            </a:r>
            <a:r>
              <a:t>: Ask them to practice this approach in their future consultations and review some of them. Do they feel the accuracy of their diagnostic process has improved?</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214" name="Makes a working diagnosis"/>
          <p:cNvSpPr txBox="1">
            <a:spLocks noGrp="1"/>
          </p:cNvSpPr>
          <p:nvPr>
            <p:ph type="body" idx="1"/>
          </p:nvPr>
        </p:nvSpPr>
        <p:spPr>
          <a:prstGeom prst="rect">
            <a:avLst/>
          </a:prstGeom>
        </p:spPr>
        <p:txBody>
          <a:bodyPr/>
          <a:lstStyle>
            <a:lvl1pPr>
              <a:defRPr>
                <a:latin typeface="Graphik"/>
                <a:ea typeface="Graphik"/>
                <a:cs typeface="Graphik"/>
                <a:sym typeface="Graphik"/>
              </a:defRPr>
            </a:lvl1pPr>
          </a:lstStyle>
          <a:p>
            <a:r>
              <a:t>Makes a working diagnosis</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This part of the consultation is often done badly. In order to do well, the trainee needs to:…"/>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This part of the consultation is often done badly. In order to do well, the trainee needs to:</a:t>
            </a:r>
          </a:p>
          <a:p>
            <a:pPr lvl="1">
              <a:lnSpc>
                <a:spcPct val="80000"/>
              </a:lnSpc>
              <a:spcBef>
                <a:spcPts val="4200"/>
              </a:spcBef>
              <a:defRPr>
                <a:latin typeface="Graphik"/>
                <a:ea typeface="Graphik"/>
                <a:cs typeface="Graphik"/>
                <a:sym typeface="Graphik"/>
              </a:defRPr>
            </a:pPr>
            <a:r>
              <a:t>Make a diagnosis (in some cases, eg cases where a complaint is being made) this might be a ‘formulation’ or a ‘restatement’</a:t>
            </a:r>
          </a:p>
          <a:p>
            <a:pPr lvl="1">
              <a:lnSpc>
                <a:spcPct val="80000"/>
              </a:lnSpc>
              <a:spcBef>
                <a:spcPts val="4200"/>
              </a:spcBef>
              <a:defRPr>
                <a:latin typeface="Graphik"/>
                <a:ea typeface="Graphik"/>
                <a:cs typeface="Graphik"/>
                <a:sym typeface="Graphik"/>
              </a:defRPr>
            </a:pPr>
            <a:r>
              <a:t>Tell the patient what the diagnosis is</a:t>
            </a:r>
          </a:p>
          <a:p>
            <a:pPr lvl="1">
              <a:lnSpc>
                <a:spcPct val="80000"/>
              </a:lnSpc>
              <a:spcBef>
                <a:spcPts val="4200"/>
              </a:spcBef>
              <a:defRPr>
                <a:latin typeface="Graphik"/>
                <a:ea typeface="Graphik"/>
                <a:cs typeface="Graphik"/>
                <a:sym typeface="Graphik"/>
              </a:defRPr>
            </a:pPr>
            <a:r>
              <a:t>Make sure the diagnosis is correct (or as correct as is possible given the information available in the case)</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No diagnosis or diagnosis not shared"/>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No diagnosis or diagnosis not shared</a:t>
            </a:r>
          </a:p>
        </p:txBody>
      </p:sp>
      <p:sp>
        <p:nvSpPr>
          <p:cNvPr id="219" name="Making a diagnosis (and sharing it with the patient) are part of the marking scheme for clinical management and interpersonal skills…"/>
          <p:cNvSpPr txBox="1">
            <a:spLocks noGrp="1"/>
          </p:cNvSpPr>
          <p:nvPr>
            <p:ph type="body" idx="1"/>
          </p:nvPr>
        </p:nvSpPr>
        <p:spPr>
          <a:prstGeom prst="rect">
            <a:avLst/>
          </a:prstGeom>
        </p:spPr>
        <p:txBody>
          <a:bodyPr/>
          <a:lstStyle/>
          <a:p>
            <a:pPr marL="488950" indent="-488950">
              <a:lnSpc>
                <a:spcPct val="80000"/>
              </a:lnSpc>
              <a:spcBef>
                <a:spcPts val="4200"/>
              </a:spcBef>
              <a:buSzPct val="100000"/>
              <a:defRPr>
                <a:latin typeface="Graphik"/>
                <a:ea typeface="Graphik"/>
                <a:cs typeface="Graphik"/>
                <a:sym typeface="Graphik"/>
              </a:defRPr>
            </a:pPr>
            <a:r>
              <a:t>Making a diagnosis (and sharing it with the patient) are part of the marking scheme for clinical management and interpersonal skills</a:t>
            </a:r>
          </a:p>
          <a:p>
            <a:pPr marL="488950" indent="-488950">
              <a:lnSpc>
                <a:spcPct val="80000"/>
              </a:lnSpc>
              <a:spcBef>
                <a:spcPts val="4200"/>
              </a:spcBef>
              <a:buSzPct val="100000"/>
              <a:defRPr>
                <a:latin typeface="Graphik"/>
                <a:ea typeface="Graphik"/>
                <a:cs typeface="Graphik"/>
                <a:sym typeface="Graphik"/>
              </a:defRPr>
            </a:pPr>
            <a:r>
              <a:t>Not sharing a (correct) diagnosis makes an effective patient centred management plan very difficult to achieve</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Wrong diagnosi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Wrong diagnosis </a:t>
            </a:r>
          </a:p>
        </p:txBody>
      </p:sp>
      <p:sp>
        <p:nvSpPr>
          <p:cNvPr id="222" name="Making a wrong diagnosis makes it very difficult to produce an effective management plan. Many wrong diagnoses arise from insufficient knowledge, in particular:…"/>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Making a wrong diagnosis makes it very difficult to produce an effective management plan. Many wrong diagnoses arise from insufficient knowledge, in particular:</a:t>
            </a:r>
          </a:p>
          <a:p>
            <a:pPr lvl="1">
              <a:lnSpc>
                <a:spcPct val="80000"/>
              </a:lnSpc>
              <a:spcBef>
                <a:spcPts val="4200"/>
              </a:spcBef>
              <a:defRPr>
                <a:latin typeface="Graphik"/>
                <a:ea typeface="Graphik"/>
                <a:cs typeface="Graphik"/>
                <a:sym typeface="Graphik"/>
              </a:defRPr>
            </a:pPr>
            <a:r>
              <a:t>Incomplete knowledge of possible diagnoses</a:t>
            </a:r>
          </a:p>
          <a:p>
            <a:pPr lvl="1">
              <a:lnSpc>
                <a:spcPct val="80000"/>
              </a:lnSpc>
              <a:spcBef>
                <a:spcPts val="4200"/>
              </a:spcBef>
              <a:defRPr>
                <a:latin typeface="Graphik"/>
                <a:ea typeface="Graphik"/>
                <a:cs typeface="Graphik"/>
                <a:sym typeface="Graphik"/>
              </a:defRPr>
            </a:pPr>
            <a:r>
              <a:t>Ineffective knowledge of the key diagnostic differences between diseases</a:t>
            </a:r>
          </a:p>
          <a:p>
            <a:pPr>
              <a:lnSpc>
                <a:spcPct val="80000"/>
              </a:lnSpc>
              <a:spcBef>
                <a:spcPts val="4200"/>
              </a:spcBef>
              <a:defRPr>
                <a:latin typeface="Graphik"/>
                <a:ea typeface="Graphik"/>
                <a:cs typeface="Graphik"/>
                <a:sym typeface="Graphik"/>
              </a:defRPr>
            </a:pPr>
            <a:r>
              <a:t>Sometimes inaccurate diagnoses originate from illogical decision making - even when the trainee has enough knowledge, and asks the right questions, he/she reaches a diagnostic decision that is not based on the information gained. This is sometimes because the trainee has already decided what the diagnosis is, and discounts any evidence to the contrary</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157" name="Opens consultatio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Opens consultation</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225" name="Remains alert and responsive to cue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Remains alert and responsive to cues</a:t>
            </a:r>
          </a:p>
          <a:p>
            <a:pPr>
              <a:lnSpc>
                <a:spcPct val="80000"/>
              </a:lnSpc>
              <a:spcBef>
                <a:spcPts val="4200"/>
              </a:spcBef>
              <a:defRPr>
                <a:latin typeface="Graphik"/>
                <a:ea typeface="Graphik"/>
                <a:cs typeface="Graphik"/>
                <a:sym typeface="Graphik"/>
              </a:defRPr>
            </a:pPr>
            <a:r>
              <a:t>Verbalises</a:t>
            </a:r>
          </a:p>
          <a:p>
            <a:pPr>
              <a:lnSpc>
                <a:spcPct val="80000"/>
              </a:lnSpc>
              <a:spcBef>
                <a:spcPts val="4200"/>
              </a:spcBef>
              <a:defRPr>
                <a:latin typeface="Graphik"/>
                <a:ea typeface="Graphik"/>
                <a:cs typeface="Graphik"/>
                <a:sym typeface="Graphik"/>
              </a:defRPr>
            </a:pPr>
            <a:r>
              <a:t>Uses clear language</a:t>
            </a:r>
          </a:p>
          <a:p>
            <a:pPr>
              <a:lnSpc>
                <a:spcPct val="80000"/>
              </a:lnSpc>
              <a:spcBef>
                <a:spcPts val="4200"/>
              </a:spcBef>
              <a:defRPr>
                <a:latin typeface="Graphik"/>
                <a:ea typeface="Graphik"/>
                <a:cs typeface="Graphik"/>
                <a:sym typeface="Graphik"/>
              </a:defRPr>
            </a:pPr>
            <a:r>
              <a:t>Uses ICE and psychosocial information</a:t>
            </a:r>
          </a:p>
          <a:p>
            <a:pPr>
              <a:lnSpc>
                <a:spcPct val="80000"/>
              </a:lnSpc>
              <a:spcBef>
                <a:spcPts val="4200"/>
              </a:spcBef>
              <a:defRPr>
                <a:latin typeface="Graphik"/>
                <a:ea typeface="Graphik"/>
                <a:cs typeface="Graphik"/>
                <a:sym typeface="Graphik"/>
              </a:defRPr>
            </a:pPr>
            <a:r>
              <a:t>Shares</a:t>
            </a:r>
          </a:p>
          <a:p>
            <a:pPr>
              <a:lnSpc>
                <a:spcPct val="80000"/>
              </a:lnSpc>
              <a:spcBef>
                <a:spcPts val="4200"/>
              </a:spcBef>
              <a:defRPr>
                <a:latin typeface="Graphik"/>
                <a:ea typeface="Graphik"/>
                <a:cs typeface="Graphik"/>
                <a:sym typeface="Graphik"/>
              </a:defRPr>
            </a:pPr>
            <a:r>
              <a:t>Negotiates</a:t>
            </a:r>
          </a:p>
          <a:p>
            <a:pPr>
              <a:lnSpc>
                <a:spcPct val="80000"/>
              </a:lnSpc>
              <a:spcBef>
                <a:spcPts val="4200"/>
              </a:spcBef>
              <a:defRPr>
                <a:latin typeface="Graphik"/>
                <a:ea typeface="Graphik"/>
                <a:cs typeface="Graphik"/>
                <a:sym typeface="Graphik"/>
              </a:defRPr>
            </a:pPr>
            <a:r>
              <a:t>Supports</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228" name="Activity 1: Review a series of the trainee’s  consultations. How many times do they a) make a diagnosis and b) share this with the patient…"/>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1</a:t>
            </a:r>
            <a:r>
              <a:t>: Review a series of the trainee’s  consultations. How many times do they a) make a diagnosis and b) share this with the patient</a:t>
            </a:r>
          </a:p>
          <a:p>
            <a:pPr>
              <a:lnSpc>
                <a:spcPct val="80000"/>
              </a:lnSpc>
              <a:spcBef>
                <a:spcPts val="4200"/>
              </a:spcBef>
              <a:defRPr>
                <a:latin typeface="Graphik"/>
                <a:ea typeface="Graphik"/>
                <a:cs typeface="Graphik"/>
                <a:sym typeface="Graphik"/>
              </a:defRPr>
            </a:pPr>
            <a:r>
              <a:rPr b="1"/>
              <a:t>Activity 2</a:t>
            </a:r>
            <a:r>
              <a:t>: Ask them to reflect on how not making a diagnosis might affect the management part of the consultation</a:t>
            </a:r>
          </a:p>
          <a:p>
            <a:pPr>
              <a:lnSpc>
                <a:spcPct val="80000"/>
              </a:lnSpc>
              <a:spcBef>
                <a:spcPts val="4200"/>
              </a:spcBef>
              <a:defRPr>
                <a:latin typeface="Graphik"/>
                <a:ea typeface="Graphik"/>
                <a:cs typeface="Graphik"/>
                <a:sym typeface="Graphik"/>
              </a:defRPr>
            </a:pPr>
            <a:r>
              <a:rPr b="1"/>
              <a:t>Activity 3</a:t>
            </a:r>
            <a:r>
              <a:t>: Ask the trainee to practice a series of consultations where they pay particular attention to the importance of making and sharing a diagnosis. Ask them to reflect on how this might affect the effectiveness of the management plan</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Activity 4: Carry out a needs assessment of their knowledge gaps. Do this by looking at the Condensed Curriculum Guide 2 (Ben Riley et al) and identifying areas where they lack confidence. A very useful book to remedy knowledge problems in diagnosis is “"/>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4</a:t>
            </a:r>
            <a:r>
              <a:t>: Carry out a needs assessment of their knowledge gaps. Do this by looking at the Condensed Curriculum Guide 2 (Ben Riley et al) and identifying areas where they lack confidence. A very useful book to remedy knowledge problems in diagnosis is “Symptom Sorter (Fifth Edition) by Hopcroft and Forte</a:t>
            </a:r>
          </a:p>
          <a:p>
            <a:pPr>
              <a:lnSpc>
                <a:spcPct val="80000"/>
              </a:lnSpc>
              <a:spcBef>
                <a:spcPts val="4200"/>
              </a:spcBef>
              <a:defRPr>
                <a:latin typeface="Graphik"/>
                <a:ea typeface="Graphik"/>
                <a:cs typeface="Graphik"/>
                <a:sym typeface="Graphik"/>
              </a:defRPr>
            </a:pPr>
            <a:r>
              <a:rPr b="1"/>
              <a:t>Activity 5</a:t>
            </a:r>
            <a:r>
              <a:t>: Make sure they are seeing the right sorts of cases, based on the needs assessment</a:t>
            </a:r>
          </a:p>
          <a:p>
            <a:pPr>
              <a:lnSpc>
                <a:spcPct val="80000"/>
              </a:lnSpc>
              <a:spcBef>
                <a:spcPts val="4200"/>
              </a:spcBef>
              <a:defRPr>
                <a:latin typeface="Graphik"/>
                <a:ea typeface="Graphik"/>
                <a:cs typeface="Graphik"/>
                <a:sym typeface="Graphik"/>
              </a:defRPr>
            </a:pPr>
            <a:r>
              <a:rPr b="1"/>
              <a:t>Activity 6</a:t>
            </a:r>
            <a:r>
              <a:t>: Whenever they see a patient who has a symptom that they are unsure about, or where they are not sure which questions to ask to clarify the diagnosis - write this down. Then afterwards (as soon as possible) read up or discuss with colleagues and hence improve their knowledge about this particular part of patient care</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Activity 7: Review a series of consultations together. How often is their diagnosis or diagnoses different to that reached by you. Reflect on why this is happening…"/>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7</a:t>
            </a:r>
            <a:r>
              <a:t>: Review a series of consultations together. How often is their diagnosis or diagnoses different to that reached by you. Reflect on why this is happening</a:t>
            </a:r>
          </a:p>
          <a:p>
            <a:pPr>
              <a:lnSpc>
                <a:spcPct val="80000"/>
              </a:lnSpc>
              <a:spcBef>
                <a:spcPts val="4200"/>
              </a:spcBef>
              <a:defRPr>
                <a:latin typeface="Graphik"/>
                <a:ea typeface="Graphik"/>
                <a:cs typeface="Graphik"/>
                <a:sym typeface="Graphik"/>
              </a:defRPr>
            </a:pPr>
            <a:r>
              <a:rPr b="1"/>
              <a:t>Activity 8</a:t>
            </a:r>
            <a:r>
              <a:t>: Watch a consultation where they reach a different diagnosis to you and go through the decision making process in detail. Find out where they diverge in decision making and ask them to reflect on this</a:t>
            </a:r>
          </a:p>
          <a:p>
            <a:pPr>
              <a:lnSpc>
                <a:spcPct val="80000"/>
              </a:lnSpc>
              <a:spcBef>
                <a:spcPts val="4200"/>
              </a:spcBef>
              <a:defRPr>
                <a:latin typeface="Graphik"/>
                <a:ea typeface="Graphik"/>
                <a:cs typeface="Graphik"/>
                <a:sym typeface="Graphik"/>
              </a:defRPr>
            </a:pPr>
            <a:r>
              <a:rPr b="1"/>
              <a:t>Activity 9</a:t>
            </a:r>
            <a:r>
              <a:t>: Now ask them to address these issues and repeat the process in 5) above. Is the gap between them and you becoming less?</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234" name="Offers a safe patient-centred management plan"/>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Offers a safe patient-centred management plan</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The commonest cause of failure is an inability to manage conditions according to up to date guidelines. This is likely to be a knowledge problem. In addition, many trainees are disorganised and do not manage time well, so that the management part of the "/>
          <p:cNvSpPr txBox="1">
            <a:spLocks noGrp="1"/>
          </p:cNvSpPr>
          <p:nvPr>
            <p:ph type="body" idx="1"/>
          </p:nvPr>
        </p:nvSpPr>
        <p:spPr>
          <a:prstGeom prst="rect">
            <a:avLst/>
          </a:prstGeom>
        </p:spPr>
        <p:txBody>
          <a:bodyPr/>
          <a:lstStyle/>
          <a:p>
            <a:pPr marL="529717" indent="-529717" defTabSz="2365188">
              <a:lnSpc>
                <a:spcPct val="80000"/>
              </a:lnSpc>
              <a:spcBef>
                <a:spcPts val="4000"/>
              </a:spcBef>
              <a:defRPr sz="4268">
                <a:latin typeface="Graphik"/>
                <a:ea typeface="Graphik"/>
                <a:cs typeface="Graphik"/>
                <a:sym typeface="Graphik"/>
              </a:defRPr>
            </a:pPr>
            <a:r>
              <a:t>The commonest cause of failure is an inability to manage conditions according to up to date guidelines. This is likely to be a knowledge problem. In addition, many trainees are disorganised and do not manage time well, so that the management part of the consultation is rushed and/or doctor centred</a:t>
            </a:r>
          </a:p>
          <a:p>
            <a:pPr marL="529717" indent="-529717" defTabSz="2365188">
              <a:lnSpc>
                <a:spcPct val="80000"/>
              </a:lnSpc>
              <a:spcBef>
                <a:spcPts val="4000"/>
              </a:spcBef>
              <a:defRPr sz="4268">
                <a:latin typeface="Graphik"/>
                <a:ea typeface="Graphik"/>
                <a:cs typeface="Graphik"/>
                <a:sym typeface="Graphik"/>
              </a:defRPr>
            </a:pPr>
            <a:r>
              <a:t>The trainee therefore needs to be able to:</a:t>
            </a:r>
          </a:p>
          <a:p>
            <a:pPr marL="1059434" lvl="1" indent="-529717" defTabSz="2365188">
              <a:lnSpc>
                <a:spcPct val="80000"/>
              </a:lnSpc>
              <a:spcBef>
                <a:spcPts val="4000"/>
              </a:spcBef>
              <a:defRPr sz="4268">
                <a:latin typeface="Graphik"/>
                <a:ea typeface="Graphik"/>
                <a:cs typeface="Graphik"/>
                <a:sym typeface="Graphik"/>
              </a:defRPr>
            </a:pPr>
            <a:r>
              <a:t>Have sufficient knowledge to offer to the patient effective management strategies</a:t>
            </a:r>
          </a:p>
          <a:p>
            <a:pPr marL="1059434" lvl="1" indent="-529717" defTabSz="2365188">
              <a:lnSpc>
                <a:spcPct val="80000"/>
              </a:lnSpc>
              <a:spcBef>
                <a:spcPts val="4000"/>
              </a:spcBef>
              <a:defRPr sz="4268">
                <a:latin typeface="Graphik"/>
                <a:ea typeface="Graphik"/>
                <a:cs typeface="Graphik"/>
                <a:sym typeface="Graphik"/>
              </a:defRPr>
            </a:pPr>
            <a:r>
              <a:t>Involve the patient so that the final management plan is patient centred rather than doctor centred</a:t>
            </a:r>
          </a:p>
          <a:p>
            <a:pPr marL="1059434" lvl="1" indent="-529717" defTabSz="2365188">
              <a:lnSpc>
                <a:spcPct val="80000"/>
              </a:lnSpc>
              <a:spcBef>
                <a:spcPts val="4000"/>
              </a:spcBef>
              <a:defRPr sz="4268">
                <a:latin typeface="Graphik"/>
                <a:ea typeface="Graphik"/>
                <a:cs typeface="Graphik"/>
                <a:sym typeface="Graphik"/>
              </a:defRPr>
            </a:pPr>
            <a:r>
              <a:t>Consult in such a way that there is sufficient time to allow the necessary discussion between patient and doctor</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239" name="Verbalises…"/>
          <p:cNvSpPr txBox="1">
            <a:spLocks noGrp="1"/>
          </p:cNvSpPr>
          <p:nvPr>
            <p:ph type="body" idx="1"/>
          </p:nvPr>
        </p:nvSpPr>
        <p:spPr>
          <a:xfrm>
            <a:off x="1217711" y="4009348"/>
            <a:ext cx="21948578" cy="8483601"/>
          </a:xfrm>
          <a:prstGeom prst="rect">
            <a:avLst/>
          </a:prstGeom>
        </p:spPr>
        <p:txBody>
          <a:bodyPr/>
          <a:lstStyle/>
          <a:p>
            <a:pPr>
              <a:lnSpc>
                <a:spcPct val="80000"/>
              </a:lnSpc>
              <a:spcBef>
                <a:spcPts val="4200"/>
              </a:spcBef>
              <a:defRPr>
                <a:latin typeface="Graphik"/>
                <a:ea typeface="Graphik"/>
                <a:cs typeface="Graphik"/>
                <a:sym typeface="Graphik"/>
              </a:defRPr>
            </a:pPr>
            <a:r>
              <a:t>Verbalises</a:t>
            </a:r>
          </a:p>
          <a:p>
            <a:pPr>
              <a:lnSpc>
                <a:spcPct val="80000"/>
              </a:lnSpc>
              <a:spcBef>
                <a:spcPts val="4200"/>
              </a:spcBef>
              <a:defRPr>
                <a:latin typeface="Graphik"/>
                <a:ea typeface="Graphik"/>
                <a:cs typeface="Graphik"/>
                <a:sym typeface="Graphik"/>
              </a:defRPr>
            </a:pPr>
            <a:r>
              <a:t>Uses clear language</a:t>
            </a:r>
          </a:p>
          <a:p>
            <a:pPr>
              <a:lnSpc>
                <a:spcPct val="80000"/>
              </a:lnSpc>
              <a:spcBef>
                <a:spcPts val="4200"/>
              </a:spcBef>
              <a:defRPr>
                <a:latin typeface="Graphik"/>
                <a:ea typeface="Graphik"/>
                <a:cs typeface="Graphik"/>
                <a:sym typeface="Graphik"/>
              </a:defRPr>
            </a:pPr>
            <a:r>
              <a:t>Uses ICE and psychosocial information</a:t>
            </a:r>
          </a:p>
          <a:p>
            <a:pPr>
              <a:lnSpc>
                <a:spcPct val="80000"/>
              </a:lnSpc>
              <a:spcBef>
                <a:spcPts val="4200"/>
              </a:spcBef>
              <a:defRPr>
                <a:latin typeface="Graphik"/>
                <a:ea typeface="Graphik"/>
                <a:cs typeface="Graphik"/>
                <a:sym typeface="Graphik"/>
              </a:defRPr>
            </a:pPr>
            <a:r>
              <a:t>Shares</a:t>
            </a:r>
          </a:p>
          <a:p>
            <a:pPr>
              <a:lnSpc>
                <a:spcPct val="80000"/>
              </a:lnSpc>
              <a:spcBef>
                <a:spcPts val="4200"/>
              </a:spcBef>
              <a:defRPr>
                <a:latin typeface="Graphik"/>
                <a:ea typeface="Graphik"/>
                <a:cs typeface="Graphik"/>
                <a:sym typeface="Graphik"/>
              </a:defRPr>
            </a:pPr>
            <a:r>
              <a:t>Negotiates</a:t>
            </a:r>
          </a:p>
          <a:p>
            <a:pPr>
              <a:lnSpc>
                <a:spcPct val="80000"/>
              </a:lnSpc>
              <a:spcBef>
                <a:spcPts val="4200"/>
              </a:spcBef>
              <a:defRPr>
                <a:latin typeface="Graphik"/>
                <a:ea typeface="Graphik"/>
                <a:cs typeface="Graphik"/>
                <a:sym typeface="Graphik"/>
              </a:defRPr>
            </a:pPr>
            <a:r>
              <a:t>Supports</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a:t>
            </a:r>
          </a:p>
        </p:txBody>
      </p:sp>
      <p:sp>
        <p:nvSpPr>
          <p:cNvPr id="242" name="Activity 1: Ask the trainee to carry out a needs assessment of their knowledge gaps. Do this by looking at the Curriculum Guide and identifying areas where they lack confidence…"/>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1</a:t>
            </a:r>
            <a:r>
              <a:t>: Ask the trainee to carry out a needs assessment of their knowledge gaps. Do this by looking at the Curriculum Guide and identifying areas where they lack confidence</a:t>
            </a:r>
          </a:p>
          <a:p>
            <a:pPr>
              <a:lnSpc>
                <a:spcPct val="80000"/>
              </a:lnSpc>
              <a:spcBef>
                <a:spcPts val="4200"/>
              </a:spcBef>
              <a:defRPr>
                <a:latin typeface="Graphik"/>
                <a:ea typeface="Graphik"/>
                <a:cs typeface="Graphik"/>
                <a:sym typeface="Graphik"/>
              </a:defRPr>
            </a:pPr>
            <a:r>
              <a:rPr b="1"/>
              <a:t>Activity 2</a:t>
            </a:r>
            <a:r>
              <a:t>: Make sure they address their knowledge gaps in the area of management. As there is overlap between this part of RCA preparation and the AKT, similar resources can be used. Focussed revision is essential here to avoid spending too much time reading and not enough time applying their knowledge to patients management</a:t>
            </a:r>
          </a:p>
          <a:p>
            <a:pPr>
              <a:lnSpc>
                <a:spcPct val="80000"/>
              </a:lnSpc>
              <a:spcBef>
                <a:spcPts val="4200"/>
              </a:spcBef>
              <a:defRPr>
                <a:latin typeface="Graphik"/>
                <a:ea typeface="Graphik"/>
                <a:cs typeface="Graphik"/>
                <a:sym typeface="Graphik"/>
              </a:defRPr>
            </a:pPr>
            <a:r>
              <a:rPr b="1"/>
              <a:t>Activity 3</a:t>
            </a:r>
            <a:r>
              <a:t>: Whenever they see a patient where they are not sure how to manage the problem - write it down. Then afterwards (as soon as possible) read up on the management of this condition, and write down what they have learnt. If possible, try to discuss what they have learnt with you or other colleagues</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Activity 4: Check they are seeing the right sort of cases, based on the needs assessment. Male sure they get the right clinical exposure for their needs. If all else fails, role play the types of cases they need to see…"/>
          <p:cNvSpPr txBox="1">
            <a:spLocks noGrp="1"/>
          </p:cNvSpPr>
          <p:nvPr>
            <p:ph type="body" idx="1"/>
          </p:nvPr>
        </p:nvSpPr>
        <p:spPr>
          <a:prstGeom prst="rect">
            <a:avLst/>
          </a:prstGeom>
        </p:spPr>
        <p:txBody>
          <a:bodyPr/>
          <a:lstStyle/>
          <a:p>
            <a:pPr marL="464184" indent="-464184" defTabSz="2072588">
              <a:lnSpc>
                <a:spcPct val="80000"/>
              </a:lnSpc>
              <a:spcBef>
                <a:spcPts val="3500"/>
              </a:spcBef>
              <a:defRPr sz="3740">
                <a:latin typeface="Graphik"/>
                <a:ea typeface="Graphik"/>
                <a:cs typeface="Graphik"/>
                <a:sym typeface="Graphik"/>
              </a:defRPr>
            </a:pPr>
            <a:r>
              <a:rPr b="1"/>
              <a:t>Activity 4</a:t>
            </a:r>
            <a:r>
              <a:t>: Check they are seeing the right sort of cases, based on the needs assessment. Male sure they get the right clinical exposure for their needs. If all else fails, role play the types of cases they need to see</a:t>
            </a:r>
          </a:p>
          <a:p>
            <a:pPr marL="464184" indent="-464184" defTabSz="2072588">
              <a:lnSpc>
                <a:spcPct val="80000"/>
              </a:lnSpc>
              <a:spcBef>
                <a:spcPts val="3500"/>
              </a:spcBef>
              <a:defRPr sz="3740">
                <a:latin typeface="Graphik"/>
                <a:ea typeface="Graphik"/>
                <a:cs typeface="Graphik"/>
                <a:sym typeface="Graphik"/>
              </a:defRPr>
            </a:pPr>
            <a:r>
              <a:rPr b="1"/>
              <a:t>Activity 5</a:t>
            </a:r>
            <a:r>
              <a:t>: Review a series of consultations - how often is their suggested management plan different from yours? Discuss why this is? Possible reasons to consider other than insufficient knowledge are:</a:t>
            </a:r>
          </a:p>
          <a:p>
            <a:pPr marL="928369" lvl="1" indent="-464184" defTabSz="2072588">
              <a:lnSpc>
                <a:spcPct val="80000"/>
              </a:lnSpc>
              <a:spcBef>
                <a:spcPts val="3500"/>
              </a:spcBef>
              <a:defRPr sz="3740">
                <a:latin typeface="Graphik"/>
                <a:ea typeface="Graphik"/>
                <a:cs typeface="Graphik"/>
                <a:sym typeface="Graphik"/>
              </a:defRPr>
            </a:pPr>
            <a:r>
              <a:t>Wrong diagnosis (so wrong management!)</a:t>
            </a:r>
          </a:p>
          <a:p>
            <a:pPr marL="928369" lvl="1" indent="-464184" defTabSz="2072588">
              <a:lnSpc>
                <a:spcPct val="80000"/>
              </a:lnSpc>
              <a:spcBef>
                <a:spcPts val="3500"/>
              </a:spcBef>
              <a:defRPr sz="3740">
                <a:latin typeface="Graphik"/>
                <a:ea typeface="Graphik"/>
                <a:cs typeface="Graphik"/>
                <a:sym typeface="Graphik"/>
              </a:defRPr>
            </a:pPr>
            <a:r>
              <a:t>Lack of time leading to either no management plan or a rushed management plan.</a:t>
            </a:r>
          </a:p>
          <a:p>
            <a:pPr marL="928369" lvl="1" indent="-464184" defTabSz="2072588">
              <a:lnSpc>
                <a:spcPct val="80000"/>
              </a:lnSpc>
              <a:spcBef>
                <a:spcPts val="3500"/>
              </a:spcBef>
              <a:defRPr sz="3740">
                <a:latin typeface="Graphik"/>
                <a:ea typeface="Graphik"/>
                <a:cs typeface="Graphik"/>
                <a:sym typeface="Graphik"/>
              </a:defRPr>
            </a:pPr>
            <a:r>
              <a:t>No consideration of simple management options such as - time, rest - reassurance - regular review etc</a:t>
            </a:r>
          </a:p>
          <a:p>
            <a:pPr marL="464184" indent="-464184" defTabSz="2072588">
              <a:lnSpc>
                <a:spcPct val="80000"/>
              </a:lnSpc>
              <a:spcBef>
                <a:spcPts val="3500"/>
              </a:spcBef>
              <a:defRPr sz="3740">
                <a:latin typeface="Graphik"/>
                <a:ea typeface="Graphik"/>
                <a:cs typeface="Graphik"/>
                <a:sym typeface="Graphik"/>
              </a:defRPr>
            </a:pPr>
            <a:r>
              <a:rPr b="1"/>
              <a:t>Activity 6</a:t>
            </a:r>
            <a:r>
              <a:t>: Address the problem areas identified and review new consultations together. Is the gap between their management plan and yours becoming less?</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Activity 7: Ask them to keep on top of gaps in their knowledge. They can do this by:…"/>
          <p:cNvSpPr txBox="1">
            <a:spLocks noGrp="1"/>
          </p:cNvSpPr>
          <p:nvPr>
            <p:ph type="body" idx="1"/>
          </p:nvPr>
        </p:nvSpPr>
        <p:spPr>
          <a:prstGeom prst="rect">
            <a:avLst/>
          </a:prstGeom>
        </p:spPr>
        <p:txBody>
          <a:bodyPr/>
          <a:lstStyle/>
          <a:p>
            <a:pPr marL="486029" indent="-486029" defTabSz="2170121">
              <a:lnSpc>
                <a:spcPct val="80000"/>
              </a:lnSpc>
              <a:spcBef>
                <a:spcPts val="3700"/>
              </a:spcBef>
              <a:defRPr sz="3916">
                <a:latin typeface="Graphik"/>
                <a:ea typeface="Graphik"/>
                <a:cs typeface="Graphik"/>
                <a:sym typeface="Graphik"/>
              </a:defRPr>
            </a:pPr>
            <a:r>
              <a:rPr b="1"/>
              <a:t>Activity 7</a:t>
            </a:r>
            <a:r>
              <a:t>: Ask them to keep on top of gaps in their knowledge. They can do this by:</a:t>
            </a:r>
          </a:p>
          <a:p>
            <a:pPr marL="972058" lvl="1" indent="-486029" defTabSz="2170121">
              <a:lnSpc>
                <a:spcPct val="80000"/>
              </a:lnSpc>
              <a:spcBef>
                <a:spcPts val="3700"/>
              </a:spcBef>
              <a:defRPr sz="3916">
                <a:latin typeface="Graphik"/>
                <a:ea typeface="Graphik"/>
                <a:cs typeface="Graphik"/>
                <a:sym typeface="Graphik"/>
              </a:defRPr>
            </a:pPr>
            <a:r>
              <a:t>Reading and summarising all new relevant guidelines from NICE and SIGN</a:t>
            </a:r>
          </a:p>
          <a:p>
            <a:pPr marL="972058" lvl="1" indent="-486029" defTabSz="2170121">
              <a:lnSpc>
                <a:spcPct val="80000"/>
              </a:lnSpc>
              <a:spcBef>
                <a:spcPts val="3700"/>
              </a:spcBef>
              <a:defRPr sz="3916">
                <a:latin typeface="Graphik"/>
                <a:ea typeface="Graphik"/>
                <a:cs typeface="Graphik"/>
                <a:sym typeface="Graphik"/>
              </a:defRPr>
            </a:pPr>
            <a:r>
              <a:t>Presenting new guidelines to colleagues in the practice</a:t>
            </a:r>
          </a:p>
          <a:p>
            <a:pPr marL="972058" lvl="1" indent="-486029" defTabSz="2170121">
              <a:lnSpc>
                <a:spcPct val="80000"/>
              </a:lnSpc>
              <a:spcBef>
                <a:spcPts val="3700"/>
              </a:spcBef>
              <a:defRPr sz="3916">
                <a:latin typeface="Graphik"/>
                <a:ea typeface="Graphik"/>
                <a:cs typeface="Graphik"/>
                <a:sym typeface="Graphik"/>
              </a:defRPr>
            </a:pPr>
            <a:r>
              <a:t>Making sure they follow up any gaps in their knowledge that emerge from consultations (see (3) above) - ‘PUNs and DENs’</a:t>
            </a:r>
          </a:p>
          <a:p>
            <a:pPr marL="972058" lvl="1" indent="-486029" defTabSz="2170121">
              <a:lnSpc>
                <a:spcPct val="80000"/>
              </a:lnSpc>
              <a:spcBef>
                <a:spcPts val="3700"/>
              </a:spcBef>
              <a:defRPr sz="3916">
                <a:latin typeface="Graphik"/>
                <a:ea typeface="Graphik"/>
                <a:cs typeface="Graphik"/>
                <a:sym typeface="Graphik"/>
              </a:defRPr>
            </a:pPr>
            <a:r>
              <a:t>At each debrief discuss their management plan from one of their consultations</a:t>
            </a:r>
          </a:p>
          <a:p>
            <a:pPr marL="972058" lvl="1" indent="-486029" defTabSz="2170121">
              <a:lnSpc>
                <a:spcPct val="80000"/>
              </a:lnSpc>
              <a:spcBef>
                <a:spcPts val="3700"/>
              </a:spcBef>
              <a:defRPr sz="3916">
                <a:latin typeface="Graphik"/>
                <a:ea typeface="Graphik"/>
                <a:cs typeface="Graphik"/>
                <a:sym typeface="Graphik"/>
              </a:defRPr>
            </a:pPr>
            <a:r>
              <a:t>Try “What if.......?” analysis. This involves using a case which they think you have managed well but adding another layer of difficulty. Example include: “What if the patient refuses the treatment you offer.....?” - “What if the patient has other medication that may interact with the medication you are suggesting....?” - “What if the patient want a solution to their problem very quickly......?”</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he opening of the consultation is very important, and sets the scene. If it goes badly, subsequent tasks can be adversely affected. A good opening contributes to the establishment of rapport and puts the patient at ease"/>
          <p:cNvSpPr txBox="1">
            <a:spLocks noGrp="1"/>
          </p:cNvSpPr>
          <p:nvPr>
            <p:ph type="body" idx="1"/>
          </p:nvPr>
        </p:nvSpPr>
        <p:spPr>
          <a:prstGeom prst="rect">
            <a:avLst/>
          </a:prstGeom>
        </p:spPr>
        <p:txBody>
          <a:bodyPr/>
          <a:lstStyle>
            <a:lvl1pPr defTabSz="1463003">
              <a:spcBef>
                <a:spcPts val="2500"/>
              </a:spcBef>
              <a:defRPr sz="7680">
                <a:latin typeface="Graphik"/>
                <a:ea typeface="Graphik"/>
                <a:cs typeface="Graphik"/>
                <a:sym typeface="Graphik"/>
              </a:defRPr>
            </a:lvl1pPr>
          </a:lstStyle>
          <a:p>
            <a:r>
              <a:t>The opening of the consultation is very important, and sets the scene. If it goes badly, subsequent tasks can be adversely affected. A good opening contributes to the establishment of rapport and puts the patient at ease</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248" name="Provides follow-up and safety net"/>
          <p:cNvSpPr txBox="1">
            <a:spLocks noGrp="1"/>
          </p:cNvSpPr>
          <p:nvPr>
            <p:ph type="body" idx="1"/>
          </p:nvPr>
        </p:nvSpPr>
        <p:spPr>
          <a:prstGeom prst="rect">
            <a:avLst/>
          </a:prstGeom>
        </p:spPr>
        <p:txBody>
          <a:bodyPr/>
          <a:lstStyle>
            <a:lvl1pPr>
              <a:defRPr sz="11000">
                <a:latin typeface="Graphik"/>
                <a:ea typeface="Graphik"/>
                <a:cs typeface="Graphik"/>
                <a:sym typeface="Graphik"/>
              </a:defRPr>
            </a:lvl1pPr>
          </a:lstStyle>
          <a:p>
            <a:r>
              <a:t>Provides follow-up and safety net</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Safety netting and follow up are important for patient safety and are part of the clinical management domain in the RCA. Bad or no safety netting/follow up can be dangerous for the patient or cause inappropriate anxiety. So the trainee needs to be able t"/>
          <p:cNvSpPr txBox="1">
            <a:spLocks noGrp="1"/>
          </p:cNvSpPr>
          <p:nvPr>
            <p:ph type="body" idx="1"/>
          </p:nvPr>
        </p:nvSpPr>
        <p:spPr>
          <a:prstGeom prst="rect">
            <a:avLst/>
          </a:prstGeom>
        </p:spPr>
        <p:txBody>
          <a:bodyPr/>
          <a:lstStyle/>
          <a:p>
            <a:pPr marL="0" indent="0">
              <a:lnSpc>
                <a:spcPct val="80000"/>
              </a:lnSpc>
              <a:spcBef>
                <a:spcPts val="4200"/>
              </a:spcBef>
              <a:buSzTx/>
              <a:buNone/>
              <a:defRPr>
                <a:latin typeface="Graphik"/>
                <a:ea typeface="Graphik"/>
                <a:cs typeface="Graphik"/>
                <a:sym typeface="Graphik"/>
              </a:defRPr>
            </a:pPr>
            <a:r>
              <a:t>Safety netting and follow up are important for patient safety and are part of the clinical management domain in the RCA. Bad or no safety netting/follow up can be dangerous for the patient or cause inappropriate anxiety. So the trainee needs to be able to:</a:t>
            </a:r>
          </a:p>
          <a:p>
            <a:pPr marL="488950" indent="-488950">
              <a:lnSpc>
                <a:spcPct val="80000"/>
              </a:lnSpc>
              <a:spcBef>
                <a:spcPts val="4200"/>
              </a:spcBef>
              <a:buSzPct val="100000"/>
              <a:defRPr>
                <a:latin typeface="Graphik"/>
                <a:ea typeface="Graphik"/>
                <a:cs typeface="Graphik"/>
                <a:sym typeface="Graphik"/>
              </a:defRPr>
            </a:pPr>
            <a:r>
              <a:t>Develop a safety net for the patient that is SMART (Specific, Measurable, Achievable, Relevant and Timely)</a:t>
            </a:r>
          </a:p>
          <a:p>
            <a:pPr marL="488950" indent="-488950">
              <a:lnSpc>
                <a:spcPct val="80000"/>
              </a:lnSpc>
              <a:spcBef>
                <a:spcPts val="4200"/>
              </a:spcBef>
              <a:buSzPct val="100000"/>
              <a:defRPr>
                <a:latin typeface="Graphik"/>
                <a:ea typeface="Graphik"/>
                <a:cs typeface="Graphik"/>
                <a:sym typeface="Graphik"/>
              </a:defRPr>
            </a:pPr>
            <a:r>
              <a:t>Offer appropriate follow up the patient, which is dependent on the nature of the condition</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253" name="Remains alert and responsive to cue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Remains alert and responsive to cues</a:t>
            </a:r>
          </a:p>
          <a:p>
            <a:pPr>
              <a:lnSpc>
                <a:spcPct val="80000"/>
              </a:lnSpc>
              <a:spcBef>
                <a:spcPts val="4200"/>
              </a:spcBef>
              <a:defRPr>
                <a:latin typeface="Graphik"/>
                <a:ea typeface="Graphik"/>
                <a:cs typeface="Graphik"/>
                <a:sym typeface="Graphik"/>
              </a:defRPr>
            </a:pPr>
            <a:r>
              <a:t>Verbalises</a:t>
            </a:r>
          </a:p>
          <a:p>
            <a:pPr>
              <a:lnSpc>
                <a:spcPct val="80000"/>
              </a:lnSpc>
              <a:spcBef>
                <a:spcPts val="4200"/>
              </a:spcBef>
              <a:defRPr>
                <a:latin typeface="Graphik"/>
                <a:ea typeface="Graphik"/>
                <a:cs typeface="Graphik"/>
                <a:sym typeface="Graphik"/>
              </a:defRPr>
            </a:pPr>
            <a:r>
              <a:t>Uses clear language</a:t>
            </a:r>
          </a:p>
          <a:p>
            <a:pPr>
              <a:lnSpc>
                <a:spcPct val="80000"/>
              </a:lnSpc>
              <a:spcBef>
                <a:spcPts val="4200"/>
              </a:spcBef>
              <a:defRPr>
                <a:latin typeface="Graphik"/>
                <a:ea typeface="Graphik"/>
                <a:cs typeface="Graphik"/>
                <a:sym typeface="Graphik"/>
              </a:defRPr>
            </a:pPr>
            <a:r>
              <a:t>Uses ICE and psychosocial information</a:t>
            </a:r>
          </a:p>
          <a:p>
            <a:pPr>
              <a:lnSpc>
                <a:spcPct val="80000"/>
              </a:lnSpc>
              <a:spcBef>
                <a:spcPts val="4200"/>
              </a:spcBef>
              <a:defRPr>
                <a:latin typeface="Graphik"/>
                <a:ea typeface="Graphik"/>
                <a:cs typeface="Graphik"/>
                <a:sym typeface="Graphik"/>
              </a:defRPr>
            </a:pPr>
            <a:r>
              <a:t>Shares</a:t>
            </a:r>
          </a:p>
          <a:p>
            <a:pPr>
              <a:lnSpc>
                <a:spcPct val="80000"/>
              </a:lnSpc>
              <a:spcBef>
                <a:spcPts val="4200"/>
              </a:spcBef>
              <a:defRPr>
                <a:latin typeface="Graphik"/>
                <a:ea typeface="Graphik"/>
                <a:cs typeface="Graphik"/>
                <a:sym typeface="Graphik"/>
              </a:defRPr>
            </a:pPr>
            <a:r>
              <a:t>Negotiates</a:t>
            </a:r>
          </a:p>
          <a:p>
            <a:pPr>
              <a:lnSpc>
                <a:spcPct val="80000"/>
              </a:lnSpc>
              <a:spcBef>
                <a:spcPts val="4200"/>
              </a:spcBef>
              <a:defRPr>
                <a:latin typeface="Graphik"/>
                <a:ea typeface="Graphik"/>
                <a:cs typeface="Graphik"/>
                <a:sym typeface="Graphik"/>
              </a:defRPr>
            </a:pPr>
            <a:r>
              <a:t>Supports</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256" name="Activity 1: Review a series of consultations to see how often they actually discuss safety netting and follow up with the patient? In the cases where they do discuss safety netting/follow up, would this allow the patient to come back for review at the ap"/>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1</a:t>
            </a:r>
            <a:r>
              <a:t>: Review a series of consultations to see how often they actually discuss safety netting and follow up with the patient? In the cases where they do discuss safety netting/follow up, would this allow the patient to come back for review at the appropriate time (not too late, not too early).</a:t>
            </a:r>
          </a:p>
          <a:p>
            <a:pPr>
              <a:lnSpc>
                <a:spcPct val="80000"/>
              </a:lnSpc>
              <a:spcBef>
                <a:spcPts val="4200"/>
              </a:spcBef>
              <a:defRPr>
                <a:latin typeface="Graphik"/>
                <a:ea typeface="Graphik"/>
                <a:cs typeface="Graphik"/>
                <a:sym typeface="Graphik"/>
              </a:defRPr>
            </a:pPr>
            <a:r>
              <a:rPr b="1"/>
              <a:t>Activity 2</a:t>
            </a:r>
            <a:r>
              <a:t>: Get them to use the patients! Ask the trainee to ask them if they feel confident about the follow up and safety netting plans the trainee just discussed? The trainee should ask the patient to repeat to them when they would come back - has the explanation been understood? If not, ask them do this again and again check back with the patient.</a:t>
            </a:r>
          </a:p>
          <a:p>
            <a:pPr>
              <a:lnSpc>
                <a:spcPct val="80000"/>
              </a:lnSpc>
              <a:spcBef>
                <a:spcPts val="4200"/>
              </a:spcBef>
              <a:defRPr>
                <a:latin typeface="Graphik"/>
                <a:ea typeface="Graphik"/>
                <a:cs typeface="Graphik"/>
                <a:sym typeface="Graphik"/>
              </a:defRPr>
            </a:pPr>
            <a:r>
              <a:rPr b="1"/>
              <a:t>Activity 3</a:t>
            </a:r>
            <a:r>
              <a:t>: Ask the trainee to continue practising these skills - ask them to ask the  patient about their confidence in, and understanding of, their suggestions.</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258" name="Generates rappor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Generates rapport </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In simple terms, rapport is getting on well with a person. More technically, it is “a state of harmonious understanding with another individual that enables greater and easier communication”. Good rapport is essential in a consultation and will make the "/>
          <p:cNvSpPr txBox="1">
            <a:spLocks noGrp="1"/>
          </p:cNvSpPr>
          <p:nvPr>
            <p:ph type="body" idx="1"/>
          </p:nvPr>
        </p:nvSpPr>
        <p:spPr>
          <a:prstGeom prst="rect">
            <a:avLst/>
          </a:prstGeom>
        </p:spPr>
        <p:txBody>
          <a:bodyPr/>
          <a:lstStyle/>
          <a:p>
            <a:pPr marL="518794" indent="-518794" defTabSz="2316421">
              <a:lnSpc>
                <a:spcPct val="80000"/>
              </a:lnSpc>
              <a:spcBef>
                <a:spcPts val="3900"/>
              </a:spcBef>
              <a:defRPr sz="4180">
                <a:latin typeface="Graphik"/>
                <a:ea typeface="Graphik"/>
                <a:cs typeface="Graphik"/>
                <a:sym typeface="Graphik"/>
              </a:defRPr>
            </a:pPr>
            <a:r>
              <a:t>In simple terms, rapport is getting on well with a person. More technically, it is “a state of harmonious understanding with another individual that enables greater and easier communication”. Good rapport is essential in a consultation and will make the whole consultation go well</a:t>
            </a:r>
          </a:p>
          <a:p>
            <a:pPr marL="518794" indent="-518794" defTabSz="2316421">
              <a:lnSpc>
                <a:spcPct val="80000"/>
              </a:lnSpc>
              <a:spcBef>
                <a:spcPts val="3900"/>
              </a:spcBef>
              <a:defRPr sz="4180">
                <a:latin typeface="Graphik"/>
                <a:ea typeface="Graphik"/>
                <a:cs typeface="Graphik"/>
                <a:sym typeface="Graphik"/>
              </a:defRPr>
            </a:pPr>
            <a:r>
              <a:t>Rapport is closely linked with showing empathy - in general a doctor who is good at showing empathy is good at developing rapport. Many of the skills that are needed to develop rapport are also needed to develop empathy</a:t>
            </a:r>
          </a:p>
          <a:p>
            <a:pPr marL="518794" indent="-518794" defTabSz="2316421">
              <a:lnSpc>
                <a:spcPct val="80000"/>
              </a:lnSpc>
              <a:spcBef>
                <a:spcPts val="3900"/>
              </a:spcBef>
              <a:defRPr sz="4180">
                <a:latin typeface="Graphik"/>
                <a:ea typeface="Graphik"/>
                <a:cs typeface="Graphik"/>
                <a:sym typeface="Graphik"/>
              </a:defRPr>
            </a:pPr>
            <a:r>
              <a:t>Sometimes rapport with a patient is easy - you just naturally hit it off together. There are communication skills to try that make the process easier</a:t>
            </a:r>
          </a:p>
          <a:p>
            <a:pPr marL="518794" indent="-518794" defTabSz="2316421">
              <a:lnSpc>
                <a:spcPct val="80000"/>
              </a:lnSpc>
              <a:spcBef>
                <a:spcPts val="3900"/>
              </a:spcBef>
              <a:defRPr sz="4180">
                <a:latin typeface="Graphik"/>
                <a:ea typeface="Graphik"/>
                <a:cs typeface="Graphik"/>
                <a:sym typeface="Graphik"/>
              </a:defRPr>
            </a:pPr>
            <a:r>
              <a:t>Over enthusiastic or insincere attempts at demonstrating empathy often contributes to a non-fluent consultation or a consultation full of jarring and formulaic expressions. These need to be avoided</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Behaviours enhancing rappor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Behaviours enhancing rapport </a:t>
            </a:r>
          </a:p>
        </p:txBody>
      </p:sp>
      <p:sp>
        <p:nvSpPr>
          <p:cNvPr id="263" name="Being relaxed and open…"/>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Being relaxed and open</a:t>
            </a:r>
          </a:p>
          <a:p>
            <a:pPr>
              <a:lnSpc>
                <a:spcPct val="80000"/>
              </a:lnSpc>
              <a:spcBef>
                <a:spcPts val="4200"/>
              </a:spcBef>
              <a:defRPr>
                <a:latin typeface="Graphik"/>
                <a:ea typeface="Graphik"/>
                <a:cs typeface="Graphik"/>
                <a:sym typeface="Graphik"/>
              </a:defRPr>
            </a:pPr>
            <a:r>
              <a:t>Listening actively, showing curiosity, avoiding looking bored or disinterested</a:t>
            </a:r>
          </a:p>
          <a:p>
            <a:pPr>
              <a:lnSpc>
                <a:spcPct val="80000"/>
              </a:lnSpc>
              <a:spcBef>
                <a:spcPts val="4200"/>
              </a:spcBef>
              <a:defRPr>
                <a:latin typeface="Graphik"/>
                <a:ea typeface="Graphik"/>
                <a:cs typeface="Graphik"/>
                <a:sym typeface="Graphik"/>
              </a:defRPr>
            </a:pPr>
            <a:r>
              <a:t>Demonstrating that you understand by nodding etc</a:t>
            </a:r>
          </a:p>
          <a:p>
            <a:pPr>
              <a:lnSpc>
                <a:spcPct val="80000"/>
              </a:lnSpc>
              <a:spcBef>
                <a:spcPts val="4200"/>
              </a:spcBef>
              <a:defRPr>
                <a:latin typeface="Graphik"/>
                <a:ea typeface="Graphik"/>
                <a:cs typeface="Graphik"/>
                <a:sym typeface="Graphik"/>
              </a:defRPr>
            </a:pPr>
            <a:r>
              <a:t>Showing non verbal behaviours that enhance rapport such as leaning forward slightly, making eye contact, having an open stance (eg arms not folded)</a:t>
            </a:r>
          </a:p>
          <a:p>
            <a:pPr>
              <a:lnSpc>
                <a:spcPct val="80000"/>
              </a:lnSpc>
              <a:spcBef>
                <a:spcPts val="4200"/>
              </a:spcBef>
              <a:defRPr>
                <a:latin typeface="Graphik"/>
                <a:ea typeface="Graphik"/>
                <a:cs typeface="Graphik"/>
                <a:sym typeface="Graphik"/>
              </a:defRPr>
            </a:pPr>
            <a:r>
              <a:t>Asking open questions</a:t>
            </a:r>
          </a:p>
          <a:p>
            <a:pPr>
              <a:lnSpc>
                <a:spcPct val="80000"/>
              </a:lnSpc>
              <a:spcBef>
                <a:spcPts val="4200"/>
              </a:spcBef>
              <a:defRPr>
                <a:latin typeface="Graphik"/>
                <a:ea typeface="Graphik"/>
                <a:cs typeface="Graphik"/>
                <a:sym typeface="Graphik"/>
              </a:defRPr>
            </a:pPr>
            <a:r>
              <a:t>Not being judgemental</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266" name="Opens consultation…"/>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Opens consultation</a:t>
            </a:r>
          </a:p>
          <a:p>
            <a:pPr>
              <a:lnSpc>
                <a:spcPct val="80000"/>
              </a:lnSpc>
              <a:spcBef>
                <a:spcPts val="4200"/>
              </a:spcBef>
              <a:defRPr>
                <a:latin typeface="Graphik"/>
                <a:ea typeface="Graphik"/>
                <a:cs typeface="Graphik"/>
                <a:sym typeface="Graphik"/>
              </a:defRPr>
            </a:pPr>
            <a:r>
              <a:t>Discovers psycho-social context and patient’s ICE, identifies cues</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a:t>
            </a:r>
          </a:p>
        </p:txBody>
      </p:sp>
      <p:sp>
        <p:nvSpPr>
          <p:cNvPr id="269" name="Activity 1: Ask the trainee to review the consultation ignoring for now any clinical content and just measuring how effective they are at developing rapport. They will need to specifically look at the following behaviours:…"/>
          <p:cNvSpPr txBox="1">
            <a:spLocks noGrp="1"/>
          </p:cNvSpPr>
          <p:nvPr>
            <p:ph type="body" idx="1"/>
          </p:nvPr>
        </p:nvSpPr>
        <p:spPr>
          <a:prstGeom prst="rect">
            <a:avLst/>
          </a:prstGeom>
        </p:spPr>
        <p:txBody>
          <a:bodyPr/>
          <a:lstStyle/>
          <a:p>
            <a:pPr marL="327660" indent="-327660" defTabSz="1463003">
              <a:lnSpc>
                <a:spcPct val="80000"/>
              </a:lnSpc>
              <a:spcBef>
                <a:spcPts val="2500"/>
              </a:spcBef>
              <a:defRPr sz="2640">
                <a:latin typeface="Graphik"/>
                <a:ea typeface="Graphik"/>
                <a:cs typeface="Graphik"/>
                <a:sym typeface="Graphik"/>
              </a:defRPr>
            </a:pPr>
            <a:r>
              <a:rPr b="1"/>
              <a:t>Activity 1</a:t>
            </a:r>
            <a:r>
              <a:t>: Ask the trainee to review the consultation ignoring for now any clinical content and just measuring how effective they are at developing rapport. They will need to specifically look at the following behaviours:</a:t>
            </a:r>
          </a:p>
          <a:p>
            <a:pPr marL="655320" lvl="1" indent="-327660" defTabSz="1463003">
              <a:lnSpc>
                <a:spcPct val="80000"/>
              </a:lnSpc>
              <a:spcBef>
                <a:spcPts val="2500"/>
              </a:spcBef>
              <a:defRPr sz="2640">
                <a:latin typeface="Graphik"/>
                <a:ea typeface="Graphik"/>
                <a:cs typeface="Graphik"/>
                <a:sym typeface="Graphik"/>
              </a:defRPr>
            </a:pPr>
            <a:r>
              <a:t>Do they look interested in the patient?</a:t>
            </a:r>
          </a:p>
          <a:p>
            <a:pPr marL="655320" lvl="1" indent="-327660" defTabSz="1463003">
              <a:lnSpc>
                <a:spcPct val="80000"/>
              </a:lnSpc>
              <a:spcBef>
                <a:spcPts val="2500"/>
              </a:spcBef>
              <a:defRPr sz="2640">
                <a:latin typeface="Graphik"/>
                <a:ea typeface="Graphik"/>
                <a:cs typeface="Graphik"/>
                <a:sym typeface="Graphik"/>
              </a:defRPr>
            </a:pPr>
            <a:r>
              <a:t>Do they ask open questions frequently or are most of your questions closed questions?</a:t>
            </a:r>
          </a:p>
          <a:p>
            <a:pPr marL="655320" lvl="1" indent="-327660" defTabSz="1463003">
              <a:lnSpc>
                <a:spcPct val="80000"/>
              </a:lnSpc>
              <a:spcBef>
                <a:spcPts val="2500"/>
              </a:spcBef>
              <a:defRPr sz="2640">
                <a:latin typeface="Graphik"/>
                <a:ea typeface="Graphik"/>
                <a:cs typeface="Graphik"/>
                <a:sym typeface="Graphik"/>
              </a:defRPr>
            </a:pPr>
            <a:r>
              <a:t>Do they look bored?</a:t>
            </a:r>
          </a:p>
          <a:p>
            <a:pPr marL="655320" lvl="1" indent="-327660" defTabSz="1463003">
              <a:lnSpc>
                <a:spcPct val="80000"/>
              </a:lnSpc>
              <a:spcBef>
                <a:spcPts val="2500"/>
              </a:spcBef>
              <a:defRPr sz="2640">
                <a:latin typeface="Graphik"/>
                <a:ea typeface="Graphik"/>
                <a:cs typeface="Graphik"/>
                <a:sym typeface="Graphik"/>
              </a:defRPr>
            </a:pPr>
            <a:r>
              <a:t>Do they look tense or stressed or rushed?</a:t>
            </a:r>
          </a:p>
          <a:p>
            <a:pPr marL="655320" lvl="1" indent="-327660" defTabSz="1463003">
              <a:lnSpc>
                <a:spcPct val="80000"/>
              </a:lnSpc>
              <a:spcBef>
                <a:spcPts val="2500"/>
              </a:spcBef>
              <a:defRPr sz="2640">
                <a:latin typeface="Graphik"/>
                <a:ea typeface="Graphik"/>
                <a:cs typeface="Graphik"/>
                <a:sym typeface="Graphik"/>
              </a:defRPr>
            </a:pPr>
            <a:r>
              <a:t>How often do they interrupt the patient?</a:t>
            </a:r>
          </a:p>
          <a:p>
            <a:pPr marL="655320" lvl="1" indent="-327660" defTabSz="1463003">
              <a:lnSpc>
                <a:spcPct val="80000"/>
              </a:lnSpc>
              <a:spcBef>
                <a:spcPts val="2500"/>
              </a:spcBef>
              <a:defRPr sz="2640">
                <a:latin typeface="Graphik"/>
                <a:ea typeface="Graphik"/>
                <a:cs typeface="Graphik"/>
                <a:sym typeface="Graphik"/>
              </a:defRPr>
            </a:pPr>
            <a:r>
              <a:t>How often do they repeat questions that they have already asked?</a:t>
            </a:r>
          </a:p>
          <a:p>
            <a:pPr marL="655320" lvl="1" indent="-327660" defTabSz="1463003">
              <a:lnSpc>
                <a:spcPct val="80000"/>
              </a:lnSpc>
              <a:spcBef>
                <a:spcPts val="2500"/>
              </a:spcBef>
              <a:defRPr sz="2640">
                <a:latin typeface="Graphik"/>
                <a:ea typeface="Graphik"/>
                <a:cs typeface="Graphik"/>
                <a:sym typeface="Graphik"/>
              </a:defRPr>
            </a:pPr>
            <a:r>
              <a:t>How do they sit? What non verbal behaviours do they show?</a:t>
            </a:r>
          </a:p>
          <a:p>
            <a:pPr marL="655320" lvl="1" indent="-327660" defTabSz="1463003">
              <a:lnSpc>
                <a:spcPct val="80000"/>
              </a:lnSpc>
              <a:spcBef>
                <a:spcPts val="2500"/>
              </a:spcBef>
              <a:defRPr sz="2640">
                <a:latin typeface="Graphik"/>
                <a:ea typeface="Graphik"/>
                <a:cs typeface="Graphik"/>
                <a:sym typeface="Graphik"/>
              </a:defRPr>
            </a:pPr>
            <a:r>
              <a:t>Do they criticise the patient?</a:t>
            </a:r>
          </a:p>
          <a:p>
            <a:pPr marL="327660" indent="-327660" defTabSz="1463003">
              <a:lnSpc>
                <a:spcPct val="80000"/>
              </a:lnSpc>
              <a:spcBef>
                <a:spcPts val="2500"/>
              </a:spcBef>
              <a:defRPr sz="2640">
                <a:latin typeface="Graphik"/>
                <a:ea typeface="Graphik"/>
                <a:cs typeface="Graphik"/>
                <a:sym typeface="Graphik"/>
              </a:defRPr>
            </a:pPr>
            <a:r>
              <a:rPr b="1"/>
              <a:t>Activity 2</a:t>
            </a:r>
            <a:r>
              <a:t>: Ask them to repeat the process with colleagues in the practice (joint surgeries are a good way to do this). Are there any differences? Are there any new approaches that they can adopt to improve their rapport with patients?</a:t>
            </a:r>
          </a:p>
          <a:p>
            <a:pPr marL="327660" indent="-327660" defTabSz="1463003">
              <a:lnSpc>
                <a:spcPct val="80000"/>
              </a:lnSpc>
              <a:spcBef>
                <a:spcPts val="2500"/>
              </a:spcBef>
              <a:defRPr sz="2640">
                <a:latin typeface="Graphik"/>
                <a:ea typeface="Graphik"/>
                <a:cs typeface="Graphik"/>
                <a:sym typeface="Graphik"/>
              </a:defRPr>
            </a:pPr>
            <a:r>
              <a:rPr b="1"/>
              <a:t>Activity 3</a:t>
            </a:r>
            <a:r>
              <a:t>: Empathy - ask them to consider what how it would feel to have to deal with the medical or social problems faced by the patient. They might like to think back to a time when they felt ill or had to seek help from health care professionals</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Activity 4: Observe the consultation style of a doctor who is good at showing empathy - ask them to write down what he or she does that enables him/her to be empathic…"/>
          <p:cNvSpPr txBox="1">
            <a:spLocks noGrp="1"/>
          </p:cNvSpPr>
          <p:nvPr>
            <p:ph type="body" idx="1"/>
          </p:nvPr>
        </p:nvSpPr>
        <p:spPr>
          <a:prstGeom prst="rect">
            <a:avLst/>
          </a:prstGeom>
        </p:spPr>
        <p:txBody>
          <a:bodyPr/>
          <a:lstStyle/>
          <a:p>
            <a:pPr marL="464184" indent="-464184" defTabSz="2072588">
              <a:lnSpc>
                <a:spcPct val="80000"/>
              </a:lnSpc>
              <a:spcBef>
                <a:spcPts val="3500"/>
              </a:spcBef>
              <a:defRPr sz="3740">
                <a:latin typeface="Graphik"/>
                <a:ea typeface="Graphik"/>
                <a:cs typeface="Graphik"/>
                <a:sym typeface="Graphik"/>
              </a:defRPr>
            </a:pPr>
            <a:r>
              <a:rPr b="1"/>
              <a:t>Activity 4</a:t>
            </a:r>
            <a:r>
              <a:t>: Observe the consultation style of a doctor who is good at showing empathy - ask them to write down what he or she does that enables him/her to be empathic</a:t>
            </a:r>
          </a:p>
          <a:p>
            <a:pPr marL="464184" indent="-464184" defTabSz="2072588">
              <a:lnSpc>
                <a:spcPct val="80000"/>
              </a:lnSpc>
              <a:spcBef>
                <a:spcPts val="3500"/>
              </a:spcBef>
              <a:defRPr sz="3740">
                <a:latin typeface="Graphik"/>
                <a:ea typeface="Graphik"/>
                <a:cs typeface="Graphik"/>
                <a:sym typeface="Graphik"/>
              </a:defRPr>
            </a:pPr>
            <a:r>
              <a:rPr b="1"/>
              <a:t>Activity 5</a:t>
            </a:r>
            <a:r>
              <a:t>: Once they have identified any of their empathy reducing behaviours - try and avoid them - watch them consult over a period of time to see if they have succeeded</a:t>
            </a:r>
          </a:p>
          <a:p>
            <a:pPr marL="464184" indent="-464184" defTabSz="2072588">
              <a:lnSpc>
                <a:spcPct val="80000"/>
              </a:lnSpc>
              <a:spcBef>
                <a:spcPts val="3500"/>
              </a:spcBef>
              <a:defRPr sz="3740">
                <a:latin typeface="Graphik"/>
                <a:ea typeface="Graphik"/>
                <a:cs typeface="Graphik"/>
                <a:sym typeface="Graphik"/>
              </a:defRPr>
            </a:pPr>
            <a:r>
              <a:rPr b="1"/>
              <a:t>Activity 6</a:t>
            </a:r>
            <a:r>
              <a:t>: Review consultations and identify any jarring or ‘false’ attempts at empathy. It’s often less ‘what’ you say but more in what context and ‘how’ you say it. To help with this, have a look at the examples below:</a:t>
            </a:r>
          </a:p>
          <a:p>
            <a:pPr marL="928369" lvl="1" indent="-464184" defTabSz="2072588">
              <a:lnSpc>
                <a:spcPct val="80000"/>
              </a:lnSpc>
              <a:spcBef>
                <a:spcPts val="3500"/>
              </a:spcBef>
              <a:defRPr sz="3740">
                <a:latin typeface="Graphik"/>
                <a:ea typeface="Graphik"/>
                <a:cs typeface="Graphik"/>
                <a:sym typeface="Graphik"/>
              </a:defRPr>
            </a:pPr>
            <a:r>
              <a:t>“ I’m so sorry to hear that” as a response to a spouse dying 20 years ago</a:t>
            </a:r>
          </a:p>
          <a:p>
            <a:pPr marL="928369" lvl="1" indent="-464184" defTabSz="2072588">
              <a:lnSpc>
                <a:spcPct val="80000"/>
              </a:lnSpc>
              <a:spcBef>
                <a:spcPts val="3500"/>
              </a:spcBef>
              <a:defRPr sz="3740">
                <a:latin typeface="Graphik"/>
                <a:ea typeface="Graphik"/>
                <a:cs typeface="Graphik"/>
                <a:sym typeface="Graphik"/>
              </a:defRPr>
            </a:pPr>
            <a:r>
              <a:t>“ It must be terrible for you not to be able to walk the dog” in response to patient saying that his claudication means he can’t walk as far</a:t>
            </a:r>
          </a:p>
          <a:p>
            <a:pPr marL="928369" lvl="1" indent="-464184" defTabSz="2072588">
              <a:lnSpc>
                <a:spcPct val="80000"/>
              </a:lnSpc>
              <a:spcBef>
                <a:spcPts val="3500"/>
              </a:spcBef>
              <a:defRPr sz="3740">
                <a:latin typeface="Graphik"/>
                <a:ea typeface="Graphik"/>
                <a:cs typeface="Graphik"/>
                <a:sym typeface="Graphik"/>
              </a:defRPr>
            </a:pPr>
            <a:r>
              <a:t>“ I’m really sorry that you've been having these terrible headaches” in response to a patient breezing in cheerfully, asking for some stronger pain killers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Positive behaviours the trainee should consider"/>
          <p:cNvSpPr txBox="1">
            <a:spLocks noGrp="1"/>
          </p:cNvSpPr>
          <p:nvPr>
            <p:ph type="title"/>
          </p:nvPr>
        </p:nvSpPr>
        <p:spPr>
          <a:prstGeom prst="rect">
            <a:avLst/>
          </a:prstGeom>
        </p:spPr>
        <p:txBody>
          <a:bodyPr/>
          <a:lstStyle>
            <a:lvl1pPr defTabSz="2292095">
              <a:defRPr sz="7896" spc="-78">
                <a:latin typeface="Graphik"/>
                <a:ea typeface="Graphik"/>
                <a:cs typeface="Graphik"/>
                <a:sym typeface="Graphik"/>
              </a:defRPr>
            </a:lvl1pPr>
          </a:lstStyle>
          <a:p>
            <a:r>
              <a:t>Positive behaviours the trainee should consider</a:t>
            </a:r>
          </a:p>
        </p:txBody>
      </p:sp>
      <p:sp>
        <p:nvSpPr>
          <p:cNvPr id="162" name="Introduce himself/herself to the patient…"/>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Introduce himself/herself to the patient</a:t>
            </a:r>
          </a:p>
          <a:p>
            <a:pPr>
              <a:lnSpc>
                <a:spcPct val="80000"/>
              </a:lnSpc>
              <a:spcBef>
                <a:spcPts val="4200"/>
              </a:spcBef>
              <a:defRPr>
                <a:latin typeface="Graphik"/>
                <a:ea typeface="Graphik"/>
                <a:cs typeface="Graphik"/>
                <a:sym typeface="Graphik"/>
              </a:defRPr>
            </a:pPr>
            <a:r>
              <a:t>Demonstrate interest in the patient</a:t>
            </a:r>
          </a:p>
          <a:p>
            <a:pPr>
              <a:lnSpc>
                <a:spcPct val="80000"/>
              </a:lnSpc>
              <a:spcBef>
                <a:spcPts val="4200"/>
              </a:spcBef>
              <a:defRPr>
                <a:latin typeface="Graphik"/>
                <a:ea typeface="Graphik"/>
                <a:cs typeface="Graphik"/>
                <a:sym typeface="Graphik"/>
              </a:defRPr>
            </a:pPr>
            <a:r>
              <a:t>Use non-verbal body languages to encourage the patient and helps them to feel ‘at ease’</a:t>
            </a:r>
          </a:p>
          <a:p>
            <a:pPr>
              <a:lnSpc>
                <a:spcPct val="80000"/>
              </a:lnSpc>
              <a:spcBef>
                <a:spcPts val="4200"/>
              </a:spcBef>
              <a:defRPr>
                <a:latin typeface="Graphik"/>
                <a:ea typeface="Graphik"/>
                <a:cs typeface="Graphik"/>
                <a:sym typeface="Graphik"/>
              </a:defRPr>
            </a:pPr>
            <a:r>
              <a:t>Begin with an open question (eg “How can I help today?”)</a:t>
            </a:r>
          </a:p>
          <a:p>
            <a:pPr>
              <a:lnSpc>
                <a:spcPct val="80000"/>
              </a:lnSpc>
              <a:spcBef>
                <a:spcPts val="4200"/>
              </a:spcBef>
              <a:defRPr>
                <a:latin typeface="Graphik"/>
                <a:ea typeface="Graphik"/>
                <a:cs typeface="Graphik"/>
                <a:sym typeface="Graphik"/>
              </a:defRPr>
            </a:pPr>
            <a:r>
              <a:t>Don’t interrupt the patient until they have said what they need to say</a:t>
            </a:r>
          </a:p>
          <a:p>
            <a:pPr>
              <a:lnSpc>
                <a:spcPct val="80000"/>
              </a:lnSpc>
              <a:spcBef>
                <a:spcPts val="4200"/>
              </a:spcBef>
              <a:defRPr>
                <a:latin typeface="Graphik"/>
                <a:ea typeface="Graphik"/>
                <a:cs typeface="Graphik"/>
                <a:sym typeface="Graphik"/>
              </a:defRPr>
            </a:pPr>
            <a:r>
              <a:t>Remainfocussed on the patient with good eye contact and positive non verbal body language</a:t>
            </a: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Activity 7: Similarly, they should be careful with jarring out of the blue questions about psycho-social functioning. Have a look and see if this happens. This can seriously damage rapport. Again, to help, there are some examples of these below:…"/>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7</a:t>
            </a:r>
            <a:r>
              <a:t>: Similarly, they should be careful with jarring out of the blue questions about psycho-social functioning. Have a look and see if this happens. This can seriously damage rapport. Again, to help, there are some examples of these below:</a:t>
            </a:r>
          </a:p>
          <a:p>
            <a:pPr lvl="1">
              <a:lnSpc>
                <a:spcPct val="80000"/>
              </a:lnSpc>
              <a:spcBef>
                <a:spcPts val="4200"/>
              </a:spcBef>
              <a:defRPr>
                <a:latin typeface="Graphik"/>
                <a:ea typeface="Graphik"/>
                <a:cs typeface="Graphik"/>
                <a:sym typeface="Graphik"/>
              </a:defRPr>
            </a:pPr>
            <a:r>
              <a:t>Suddenly asking: “Oh I forgot to ask you before, how is your marriage?”</a:t>
            </a:r>
          </a:p>
          <a:p>
            <a:pPr lvl="1">
              <a:lnSpc>
                <a:spcPct val="80000"/>
              </a:lnSpc>
              <a:spcBef>
                <a:spcPts val="4200"/>
              </a:spcBef>
              <a:defRPr>
                <a:latin typeface="Graphik"/>
                <a:ea typeface="Graphik"/>
                <a:cs typeface="Graphik"/>
                <a:sym typeface="Graphik"/>
              </a:defRPr>
            </a:pPr>
            <a:r>
              <a:t>Asking an unemployed patient - “What do you do for a living?”</a:t>
            </a:r>
          </a:p>
          <a:p>
            <a:pPr>
              <a:lnSpc>
                <a:spcPct val="80000"/>
              </a:lnSpc>
              <a:spcBef>
                <a:spcPts val="4200"/>
              </a:spcBef>
              <a:defRPr>
                <a:latin typeface="Graphik"/>
                <a:ea typeface="Graphik"/>
                <a:cs typeface="Graphik"/>
                <a:sym typeface="Graphik"/>
              </a:defRPr>
            </a:pPr>
            <a:r>
              <a:rPr b="1"/>
              <a:t>Activity 8</a:t>
            </a:r>
            <a:r>
              <a:t>: Ask them to remove these expressions from future consultations and check if there is a difference</a:t>
            </a: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275" name="Uses open and closed questions"/>
          <p:cNvSpPr txBox="1">
            <a:spLocks noGrp="1"/>
          </p:cNvSpPr>
          <p:nvPr>
            <p:ph type="title"/>
          </p:nvPr>
        </p:nvSpPr>
        <p:spPr>
          <a:prstGeom prst="rect">
            <a:avLst/>
          </a:prstGeom>
        </p:spPr>
        <p:txBody>
          <a:bodyPr/>
          <a:lstStyle>
            <a:lvl1pPr>
              <a:defRPr sz="11300">
                <a:latin typeface="Graphik"/>
                <a:ea typeface="Graphik"/>
                <a:cs typeface="Graphik"/>
                <a:sym typeface="Graphik"/>
              </a:defRPr>
            </a:lvl1pPr>
          </a:lstStyle>
          <a:p>
            <a:r>
              <a:t>Uses open and closed questions </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Open questions are extremely valuable as an effective way to build trust and empathy, demonstrate interest, and to discover a lot of information in a short time. Open questions encourage the patient to tell their story and offer a natural way to discover"/>
          <p:cNvSpPr txBox="1">
            <a:spLocks noGrp="1"/>
          </p:cNvSpPr>
          <p:nvPr>
            <p:ph type="body" idx="1"/>
          </p:nvPr>
        </p:nvSpPr>
        <p:spPr>
          <a:prstGeom prst="rect">
            <a:avLst/>
          </a:prstGeom>
        </p:spPr>
        <p:txBody>
          <a:bodyPr/>
          <a:lstStyle/>
          <a:p>
            <a:pPr marL="524255" indent="-524255" defTabSz="2340805">
              <a:lnSpc>
                <a:spcPct val="80000"/>
              </a:lnSpc>
              <a:spcBef>
                <a:spcPts val="4000"/>
              </a:spcBef>
              <a:defRPr sz="4224">
                <a:latin typeface="Graphik"/>
                <a:ea typeface="Graphik"/>
                <a:cs typeface="Graphik"/>
                <a:sym typeface="Graphik"/>
              </a:defRPr>
            </a:pPr>
            <a:r>
              <a:t>Open questions are extremely valuable as an effective way to build trust and empathy, demonstrate interest, and to discover a lot of information in a short time. Open questions encourage the patient to tell their story and offer a natural way to discover the patient specific information about psycho-social context and ICE</a:t>
            </a:r>
          </a:p>
          <a:p>
            <a:pPr marL="524255" indent="-524255" defTabSz="2340805">
              <a:lnSpc>
                <a:spcPct val="80000"/>
              </a:lnSpc>
              <a:spcBef>
                <a:spcPts val="4000"/>
              </a:spcBef>
              <a:defRPr sz="4224">
                <a:latin typeface="Graphik"/>
                <a:ea typeface="Graphik"/>
                <a:cs typeface="Graphik"/>
                <a:sym typeface="Graphik"/>
              </a:defRPr>
            </a:pPr>
            <a:r>
              <a:t>The trainee needs to understand that:</a:t>
            </a:r>
          </a:p>
          <a:p>
            <a:pPr marL="1048511" lvl="1" indent="-524255" defTabSz="2340805">
              <a:lnSpc>
                <a:spcPct val="80000"/>
              </a:lnSpc>
              <a:spcBef>
                <a:spcPts val="4000"/>
              </a:spcBef>
              <a:defRPr sz="4224">
                <a:latin typeface="Graphik"/>
                <a:ea typeface="Graphik"/>
                <a:cs typeface="Graphik"/>
                <a:sym typeface="Graphik"/>
              </a:defRPr>
            </a:pPr>
            <a:r>
              <a:t>Open questions should be used first to ‘open’ out the consultation and allow the patient to tell their own story. Only then should the trainee</a:t>
            </a:r>
          </a:p>
          <a:p>
            <a:pPr marL="1048511" lvl="1" indent="-524255" defTabSz="2340805">
              <a:lnSpc>
                <a:spcPct val="80000"/>
              </a:lnSpc>
              <a:spcBef>
                <a:spcPts val="4000"/>
              </a:spcBef>
              <a:defRPr sz="4224">
                <a:latin typeface="Graphik"/>
                <a:ea typeface="Graphik"/>
                <a:cs typeface="Graphik"/>
                <a:sym typeface="Graphik"/>
              </a:defRPr>
            </a:pPr>
            <a:r>
              <a:t>Use closed questions to test their diagnostic hypotheses, and this will also help with time management and fluency in the consultation</a:t>
            </a:r>
          </a:p>
          <a:p>
            <a:pPr marL="1048511" lvl="1" indent="-524255" defTabSz="2340805">
              <a:lnSpc>
                <a:spcPct val="80000"/>
              </a:lnSpc>
              <a:spcBef>
                <a:spcPts val="4000"/>
              </a:spcBef>
              <a:defRPr sz="4224">
                <a:latin typeface="Graphik"/>
                <a:ea typeface="Graphik"/>
                <a:cs typeface="Graphik"/>
                <a:sym typeface="Graphik"/>
              </a:defRPr>
            </a:pPr>
            <a:r>
              <a:t>Closed questions are particularly valuable in the CSA as a way of ruling out and ruling in particular diagnoses</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280" name="Opens consultation…"/>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Opens consultation</a:t>
            </a:r>
          </a:p>
          <a:p>
            <a:pPr>
              <a:lnSpc>
                <a:spcPct val="80000"/>
              </a:lnSpc>
              <a:spcBef>
                <a:spcPts val="4200"/>
              </a:spcBef>
              <a:defRPr>
                <a:latin typeface="Graphik"/>
                <a:ea typeface="Graphik"/>
                <a:cs typeface="Graphik"/>
                <a:sym typeface="Graphik"/>
              </a:defRPr>
            </a:pPr>
            <a:r>
              <a:t>Discovers psycho-social context and patient’s ICE, identifies cues</a:t>
            </a: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283" name="Activity 1: Ask the trainee to develop a list of open questions that they use over and over again, and are comfortable with. Which of the open questions would work for you?…"/>
          <p:cNvSpPr txBox="1">
            <a:spLocks noGrp="1"/>
          </p:cNvSpPr>
          <p:nvPr>
            <p:ph type="body" idx="1"/>
          </p:nvPr>
        </p:nvSpPr>
        <p:spPr>
          <a:prstGeom prst="rect">
            <a:avLst/>
          </a:prstGeom>
        </p:spPr>
        <p:txBody>
          <a:bodyPr/>
          <a:lstStyle/>
          <a:p>
            <a:pPr marL="0" indent="0" defTabSz="2072588">
              <a:lnSpc>
                <a:spcPct val="80000"/>
              </a:lnSpc>
              <a:spcBef>
                <a:spcPts val="3500"/>
              </a:spcBef>
              <a:buSzTx/>
              <a:buNone/>
              <a:defRPr sz="3740">
                <a:latin typeface="Graphik"/>
                <a:ea typeface="Graphik"/>
                <a:cs typeface="Graphik"/>
                <a:sym typeface="Graphik"/>
              </a:defRPr>
            </a:pPr>
            <a:r>
              <a:rPr b="1"/>
              <a:t>Activity 1</a:t>
            </a:r>
            <a:r>
              <a:t>: Ask the trainee to develop a list of open questions that they use over and over again, and are comfortable with. Which of the open questions would work for you? </a:t>
            </a:r>
          </a:p>
          <a:p>
            <a:pPr marL="415607" indent="-415607" defTabSz="2072588">
              <a:lnSpc>
                <a:spcPct val="80000"/>
              </a:lnSpc>
              <a:spcBef>
                <a:spcPts val="3500"/>
              </a:spcBef>
              <a:buSzPct val="100000"/>
              <a:defRPr sz="3740">
                <a:latin typeface="Graphik"/>
                <a:ea typeface="Graphik"/>
                <a:cs typeface="Graphik"/>
                <a:sym typeface="Graphik"/>
              </a:defRPr>
            </a:pPr>
            <a:r>
              <a:t>Start by asking yourself if “ Tell me more…” is really an open question or more of an ‘instruction’?…Try others likely to be more effective such as:</a:t>
            </a:r>
          </a:p>
          <a:p>
            <a:pPr marL="793432" lvl="1" indent="-415607" defTabSz="2072588">
              <a:lnSpc>
                <a:spcPct val="80000"/>
              </a:lnSpc>
              <a:spcBef>
                <a:spcPts val="3500"/>
              </a:spcBef>
              <a:buSzPct val="100000"/>
              <a:defRPr sz="3740">
                <a:latin typeface="Graphik"/>
                <a:ea typeface="Graphik"/>
                <a:cs typeface="Graphik"/>
                <a:sym typeface="Graphik"/>
              </a:defRPr>
            </a:pPr>
            <a:r>
              <a:t>What’s been happening?</a:t>
            </a:r>
          </a:p>
          <a:p>
            <a:pPr marL="793432" lvl="1" indent="-415607" defTabSz="2072588">
              <a:lnSpc>
                <a:spcPct val="80000"/>
              </a:lnSpc>
              <a:spcBef>
                <a:spcPts val="3500"/>
              </a:spcBef>
              <a:buSzPct val="100000"/>
              <a:defRPr sz="3740">
                <a:latin typeface="Graphik"/>
                <a:ea typeface="Graphik"/>
                <a:cs typeface="Graphik"/>
                <a:sym typeface="Graphik"/>
              </a:defRPr>
            </a:pPr>
            <a:r>
              <a:t>How long has it been going on?</a:t>
            </a:r>
          </a:p>
          <a:p>
            <a:pPr marL="793432" lvl="1" indent="-415607" defTabSz="2072588">
              <a:lnSpc>
                <a:spcPct val="80000"/>
              </a:lnSpc>
              <a:spcBef>
                <a:spcPts val="3500"/>
              </a:spcBef>
              <a:buSzPct val="100000"/>
              <a:defRPr sz="3740">
                <a:latin typeface="Graphik"/>
                <a:ea typeface="Graphik"/>
                <a:cs typeface="Graphik"/>
                <a:sym typeface="Graphik"/>
              </a:defRPr>
            </a:pPr>
            <a:r>
              <a:t>How has this been affecting you? in your life? At home? At work? How does this make you feel?</a:t>
            </a:r>
          </a:p>
          <a:p>
            <a:pPr marL="793432" lvl="1" indent="-415607" defTabSz="2072588">
              <a:lnSpc>
                <a:spcPct val="80000"/>
              </a:lnSpc>
              <a:spcBef>
                <a:spcPts val="3500"/>
              </a:spcBef>
              <a:buSzPct val="100000"/>
              <a:defRPr sz="3740">
                <a:latin typeface="Graphik"/>
                <a:ea typeface="Graphik"/>
                <a:cs typeface="Graphik"/>
                <a:sym typeface="Graphik"/>
              </a:defRPr>
            </a:pPr>
            <a:r>
              <a:t>What were your fears? Talk me through what your family/wife/friends were worried about…</a:t>
            </a:r>
          </a:p>
          <a:p>
            <a:pPr marL="793432" lvl="1" indent="-415607" defTabSz="2072588">
              <a:lnSpc>
                <a:spcPct val="80000"/>
              </a:lnSpc>
              <a:spcBef>
                <a:spcPts val="3500"/>
              </a:spcBef>
              <a:buSzPct val="100000"/>
              <a:defRPr sz="3740">
                <a:latin typeface="Graphik"/>
                <a:ea typeface="Graphik"/>
                <a:cs typeface="Graphik"/>
                <a:sym typeface="Graphik"/>
              </a:defRPr>
            </a:pPr>
            <a:r>
              <a:t>What were you/have you been thinking about your symptoms?</a:t>
            </a:r>
          </a:p>
          <a:p>
            <a:pPr marL="793432" lvl="1" indent="-415607" defTabSz="2072588">
              <a:lnSpc>
                <a:spcPct val="80000"/>
              </a:lnSpc>
              <a:spcBef>
                <a:spcPts val="3500"/>
              </a:spcBef>
              <a:buSzPct val="100000"/>
              <a:defRPr sz="3740">
                <a:latin typeface="Graphik"/>
                <a:ea typeface="Graphik"/>
                <a:cs typeface="Graphik"/>
                <a:sym typeface="Graphik"/>
              </a:defRPr>
            </a:pPr>
            <a:r>
              <a:t>You can soften the use of ‘why’ by starting with” I’m interested in why you feel/think that…”</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Activity 2: Try an exercise where the trainee uses what the patient says to generate more open question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2</a:t>
            </a:r>
            <a:r>
              <a:t>: Try an exercise where the trainee uses what the patient says to generate more open questions</a:t>
            </a:r>
          </a:p>
          <a:p>
            <a:pPr>
              <a:lnSpc>
                <a:spcPct val="80000"/>
              </a:lnSpc>
              <a:spcBef>
                <a:spcPts val="4200"/>
              </a:spcBef>
              <a:defRPr>
                <a:latin typeface="Graphik"/>
                <a:ea typeface="Graphik"/>
                <a:cs typeface="Graphik"/>
                <a:sym typeface="Graphik"/>
              </a:defRPr>
            </a:pPr>
            <a:r>
              <a:rPr b="1"/>
              <a:t>Activity 3</a:t>
            </a:r>
            <a:r>
              <a:t>: Be careful with the number of closed questions used - restrict closed questions to questions about clarification - and always after open questions. Look at their own videos to check they are doing this</a:t>
            </a:r>
          </a:p>
          <a:p>
            <a:pPr>
              <a:lnSpc>
                <a:spcPct val="80000"/>
              </a:lnSpc>
              <a:spcBef>
                <a:spcPts val="4200"/>
              </a:spcBef>
              <a:defRPr>
                <a:latin typeface="Graphik"/>
                <a:ea typeface="Graphik"/>
                <a:cs typeface="Graphik"/>
                <a:sym typeface="Graphik"/>
              </a:defRPr>
            </a:pPr>
            <a:r>
              <a:rPr b="1"/>
              <a:t>Activity 4</a:t>
            </a:r>
            <a:r>
              <a:t>: Look at a series of their video consultations to make sure they are not rushing too early into closed questions - for each video ask them “Were there any more open questions that needed to be asked?”</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287" name="Listens and shows curiosity"/>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Listens and shows curiosity </a:t>
            </a: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Being curious and interested in the patient is key to discovering the reason for their presentation and their ‘illness-behaviour’. It is part of a ‘holistic’ approach to the patient which is the essence of both consulting ‘like a GP’ and being a GP.…"/>
          <p:cNvSpPr txBox="1">
            <a:spLocks noGrp="1"/>
          </p:cNvSpPr>
          <p:nvPr>
            <p:ph type="body" idx="1"/>
          </p:nvPr>
        </p:nvSpPr>
        <p:spPr>
          <a:prstGeom prst="rect">
            <a:avLst/>
          </a:prstGeom>
        </p:spPr>
        <p:txBody>
          <a:bodyPr/>
          <a:lstStyle/>
          <a:p>
            <a:pPr marL="524255" indent="-524255" defTabSz="2340805">
              <a:lnSpc>
                <a:spcPct val="80000"/>
              </a:lnSpc>
              <a:spcBef>
                <a:spcPts val="4000"/>
              </a:spcBef>
              <a:defRPr sz="4224">
                <a:latin typeface="Graphik"/>
                <a:ea typeface="Graphik"/>
                <a:cs typeface="Graphik"/>
                <a:sym typeface="Graphik"/>
              </a:defRPr>
            </a:pPr>
            <a:r>
              <a:t>Being curious and interested in the patient is key to discovering the reason for their presentation and their ‘illness-behaviour’. It is part of a ‘holistic’ approach to the patient which is the essence of both consulting ‘like a GP’ and being a GP.</a:t>
            </a:r>
          </a:p>
          <a:p>
            <a:pPr marL="524255" indent="-524255" defTabSz="2340805">
              <a:lnSpc>
                <a:spcPct val="80000"/>
              </a:lnSpc>
              <a:spcBef>
                <a:spcPts val="4000"/>
              </a:spcBef>
              <a:defRPr sz="4224">
                <a:latin typeface="Graphik"/>
                <a:ea typeface="Graphik"/>
                <a:cs typeface="Graphik"/>
                <a:sym typeface="Graphik"/>
              </a:defRPr>
            </a:pPr>
            <a:r>
              <a:t>A curious approach to the patient (illness and life) is particularly important for the following reasons:</a:t>
            </a:r>
          </a:p>
          <a:p>
            <a:pPr marL="1048511" lvl="1" indent="-524255" defTabSz="2340805">
              <a:lnSpc>
                <a:spcPct val="80000"/>
              </a:lnSpc>
              <a:spcBef>
                <a:spcPts val="4000"/>
              </a:spcBef>
              <a:defRPr sz="4224">
                <a:latin typeface="Graphik"/>
                <a:ea typeface="Graphik"/>
                <a:cs typeface="Graphik"/>
                <a:sym typeface="Graphik"/>
              </a:defRPr>
            </a:pPr>
            <a:r>
              <a:t>It improves the identification of ICE and cues and psychosocial information</a:t>
            </a:r>
          </a:p>
          <a:p>
            <a:pPr marL="1048511" lvl="1" indent="-524255" defTabSz="2340805">
              <a:lnSpc>
                <a:spcPct val="80000"/>
              </a:lnSpc>
              <a:spcBef>
                <a:spcPts val="4000"/>
              </a:spcBef>
              <a:defRPr sz="4224">
                <a:latin typeface="Graphik"/>
                <a:ea typeface="Graphik"/>
                <a:cs typeface="Graphik"/>
                <a:sym typeface="Graphik"/>
              </a:defRPr>
            </a:pPr>
            <a:r>
              <a:t>It helps with rapport &amp; understanding of the patients’ behaviours</a:t>
            </a:r>
          </a:p>
          <a:p>
            <a:pPr marL="1048511" lvl="1" indent="-524255" defTabSz="2340805">
              <a:lnSpc>
                <a:spcPct val="80000"/>
              </a:lnSpc>
              <a:spcBef>
                <a:spcPts val="4000"/>
              </a:spcBef>
              <a:defRPr sz="4224">
                <a:latin typeface="Graphik"/>
                <a:ea typeface="Graphik"/>
                <a:cs typeface="Graphik"/>
                <a:sym typeface="Graphik"/>
              </a:defRPr>
            </a:pPr>
            <a:r>
              <a:t>It helps the diagnostic process</a:t>
            </a:r>
          </a:p>
          <a:p>
            <a:pPr marL="1048511" lvl="1" indent="-524255" defTabSz="2340805">
              <a:lnSpc>
                <a:spcPct val="80000"/>
              </a:lnSpc>
              <a:spcBef>
                <a:spcPts val="4000"/>
              </a:spcBef>
              <a:defRPr sz="4224">
                <a:latin typeface="Graphik"/>
                <a:ea typeface="Graphik"/>
                <a:cs typeface="Graphik"/>
                <a:sym typeface="Graphik"/>
              </a:defRPr>
            </a:pPr>
            <a:r>
              <a:t>It helps the trainee to tailor a management plan to the specific needs of the patient</a:t>
            </a:r>
          </a:p>
        </p:txBody>
      </p:sp>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292" name="Opens consultation"/>
          <p:cNvSpPr txBox="1">
            <a:spLocks noGrp="1"/>
          </p:cNvSpPr>
          <p:nvPr>
            <p:ph type="body" idx="1"/>
          </p:nvPr>
        </p:nvSpPr>
        <p:spPr>
          <a:prstGeom prst="rect">
            <a:avLst/>
          </a:prstGeom>
        </p:spPr>
        <p:txBody>
          <a:bodyPr/>
          <a:lstStyle>
            <a:lvl1pPr>
              <a:defRPr>
                <a:latin typeface="Graphik"/>
                <a:ea typeface="Graphik"/>
                <a:cs typeface="Graphik"/>
                <a:sym typeface="Graphik"/>
              </a:defRPr>
            </a:lvl1pPr>
          </a:lstStyle>
          <a:p>
            <a:r>
              <a:t>Opens consultation </a:t>
            </a: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Curiosity"/>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Curiosity </a:t>
            </a:r>
          </a:p>
        </p:txBody>
      </p:sp>
      <p:sp>
        <p:nvSpPr>
          <p:cNvPr id="295" name="Activity 1: Watch several of the trainees consultations together…"/>
          <p:cNvSpPr txBox="1">
            <a:spLocks noGrp="1"/>
          </p:cNvSpPr>
          <p:nvPr>
            <p:ph type="body" idx="1"/>
          </p:nvPr>
        </p:nvSpPr>
        <p:spPr>
          <a:prstGeom prst="rect">
            <a:avLst/>
          </a:prstGeom>
        </p:spPr>
        <p:txBody>
          <a:bodyPr/>
          <a:lstStyle/>
          <a:p>
            <a:pPr marL="524255" indent="-524255" defTabSz="2340805">
              <a:lnSpc>
                <a:spcPct val="80000"/>
              </a:lnSpc>
              <a:spcBef>
                <a:spcPts val="4000"/>
              </a:spcBef>
              <a:defRPr sz="4224">
                <a:latin typeface="Graphik"/>
                <a:ea typeface="Graphik"/>
                <a:cs typeface="Graphik"/>
                <a:sym typeface="Graphik"/>
              </a:defRPr>
            </a:pPr>
            <a:r>
              <a:rPr b="1"/>
              <a:t>Activity 1</a:t>
            </a:r>
            <a:r>
              <a:t>: Watch several of the trainees consultations together</a:t>
            </a:r>
          </a:p>
          <a:p>
            <a:pPr marL="524255" indent="-524255" defTabSz="2340805">
              <a:lnSpc>
                <a:spcPct val="80000"/>
              </a:lnSpc>
              <a:spcBef>
                <a:spcPts val="4000"/>
              </a:spcBef>
              <a:defRPr sz="4224">
                <a:latin typeface="Graphik"/>
                <a:ea typeface="Graphik"/>
                <a:cs typeface="Graphik"/>
                <a:sym typeface="Graphik"/>
              </a:defRPr>
            </a:pPr>
            <a:r>
              <a:rPr b="1"/>
              <a:t>Activity 2</a:t>
            </a:r>
            <a:r>
              <a:t>: Tell them which additional bits of information about the patient you would want to know (these will be areas that you are curious about, but the trainee was not)</a:t>
            </a:r>
          </a:p>
          <a:p>
            <a:pPr marL="524255" indent="-524255" defTabSz="2340805">
              <a:lnSpc>
                <a:spcPct val="80000"/>
              </a:lnSpc>
              <a:spcBef>
                <a:spcPts val="4000"/>
              </a:spcBef>
              <a:defRPr sz="4224">
                <a:latin typeface="Graphik"/>
                <a:ea typeface="Graphik"/>
                <a:cs typeface="Graphik"/>
                <a:sym typeface="Graphik"/>
              </a:defRPr>
            </a:pPr>
            <a:r>
              <a:rPr b="1"/>
              <a:t>Activity 3</a:t>
            </a:r>
            <a:r>
              <a:t>: Ask them to reflect on the value that this extra information would give them in managing the patient's problems</a:t>
            </a:r>
          </a:p>
          <a:p>
            <a:pPr marL="524255" indent="-524255" defTabSz="2340805">
              <a:lnSpc>
                <a:spcPct val="80000"/>
              </a:lnSpc>
              <a:spcBef>
                <a:spcPts val="4000"/>
              </a:spcBef>
              <a:defRPr sz="4224">
                <a:latin typeface="Graphik"/>
                <a:ea typeface="Graphik"/>
                <a:cs typeface="Graphik"/>
                <a:sym typeface="Graphik"/>
              </a:defRPr>
            </a:pPr>
            <a:r>
              <a:rPr b="1"/>
              <a:t>Activity 4</a:t>
            </a:r>
            <a:r>
              <a:t>: Ask them to try and expand their curiosity about the patient's life and illness in a series of consultations</a:t>
            </a:r>
          </a:p>
          <a:p>
            <a:pPr marL="524255" indent="-524255" defTabSz="2340805">
              <a:lnSpc>
                <a:spcPct val="80000"/>
              </a:lnSpc>
              <a:spcBef>
                <a:spcPts val="4000"/>
              </a:spcBef>
              <a:defRPr sz="4224">
                <a:latin typeface="Graphik"/>
                <a:ea typeface="Graphik"/>
                <a:cs typeface="Graphik"/>
                <a:sym typeface="Graphik"/>
              </a:defRPr>
            </a:pPr>
            <a:r>
              <a:rPr b="1"/>
              <a:t>Activity 5</a:t>
            </a:r>
            <a:r>
              <a:t>: Now ask them if it produces useful extra information for them? If it does not - why not? (They may be asking about areas that do not impinge on the consultation at all!)</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165" name="Generates rapport…"/>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Generates rapport</a:t>
            </a:r>
          </a:p>
          <a:p>
            <a:pPr>
              <a:lnSpc>
                <a:spcPct val="80000"/>
              </a:lnSpc>
              <a:spcBef>
                <a:spcPts val="4200"/>
              </a:spcBef>
              <a:defRPr>
                <a:latin typeface="Graphik"/>
                <a:ea typeface="Graphik"/>
                <a:cs typeface="Graphik"/>
                <a:sym typeface="Graphik"/>
              </a:defRPr>
            </a:pPr>
            <a:r>
              <a:t>Uses open and closed questions</a:t>
            </a:r>
          </a:p>
          <a:p>
            <a:pPr>
              <a:lnSpc>
                <a:spcPct val="80000"/>
              </a:lnSpc>
              <a:spcBef>
                <a:spcPts val="4200"/>
              </a:spcBef>
              <a:defRPr>
                <a:latin typeface="Graphik"/>
                <a:ea typeface="Graphik"/>
                <a:cs typeface="Graphik"/>
                <a:sym typeface="Graphik"/>
              </a:defRPr>
            </a:pPr>
            <a:r>
              <a:t>Listens and shows curiosity</a:t>
            </a:r>
          </a:p>
          <a:p>
            <a:pPr>
              <a:lnSpc>
                <a:spcPct val="80000"/>
              </a:lnSpc>
              <a:spcBef>
                <a:spcPts val="4200"/>
              </a:spcBef>
              <a:defRPr>
                <a:latin typeface="Graphik"/>
                <a:ea typeface="Graphik"/>
                <a:cs typeface="Graphik"/>
                <a:sym typeface="Graphik"/>
              </a:defRPr>
            </a:pPr>
            <a:r>
              <a:t>Clarifies</a:t>
            </a:r>
          </a:p>
        </p:txBody>
      </p:sp>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Listening"/>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Listening </a:t>
            </a:r>
          </a:p>
        </p:txBody>
      </p:sp>
      <p:sp>
        <p:nvSpPr>
          <p:cNvPr id="298" name="Good listening skills allow the trainee to identify cues, understand the patient's perspective and treat the patient with sensitivity.Listening is not a passive process and requires concentration and careful attention to what the patient is saying…"/>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Good listening skills allow the trainee to identify cues, understand the patient's perspective and treat the patient with sensitivity.Listening is not a passive process and requires concentration and careful attention to what the patient is saying</a:t>
            </a:r>
          </a:p>
          <a:p>
            <a:pPr lvl="1">
              <a:lnSpc>
                <a:spcPct val="80000"/>
              </a:lnSpc>
              <a:spcBef>
                <a:spcPts val="4200"/>
              </a:spcBef>
              <a:defRPr>
                <a:latin typeface="Graphik"/>
                <a:ea typeface="Graphik"/>
                <a:cs typeface="Graphik"/>
                <a:sym typeface="Graphik"/>
              </a:defRPr>
            </a:pPr>
            <a:r>
              <a:rPr b="1"/>
              <a:t>Activity 1</a:t>
            </a:r>
            <a:r>
              <a:t>: Watch a series of videos together to see how often they repeat the same question, or suggest management plans that the patient has already expressed concern about</a:t>
            </a:r>
          </a:p>
          <a:p>
            <a:pPr lvl="1">
              <a:lnSpc>
                <a:spcPct val="80000"/>
              </a:lnSpc>
              <a:spcBef>
                <a:spcPts val="4200"/>
              </a:spcBef>
              <a:defRPr>
                <a:latin typeface="Graphik"/>
                <a:ea typeface="Graphik"/>
                <a:cs typeface="Graphik"/>
                <a:sym typeface="Graphik"/>
              </a:defRPr>
            </a:pPr>
            <a:r>
              <a:rPr b="1"/>
              <a:t>Activity 2</a:t>
            </a:r>
            <a:r>
              <a:t>: Poor listening skills often result in missing cues - so do the "cues" exercise (in the section on cues) together</a:t>
            </a:r>
          </a:p>
          <a:p>
            <a:pPr lvl="1">
              <a:lnSpc>
                <a:spcPct val="80000"/>
              </a:lnSpc>
              <a:spcBef>
                <a:spcPts val="4200"/>
              </a:spcBef>
              <a:defRPr>
                <a:latin typeface="Graphik"/>
                <a:ea typeface="Graphik"/>
                <a:cs typeface="Graphik"/>
                <a:sym typeface="Graphik"/>
              </a:defRPr>
            </a:pPr>
            <a:r>
              <a:rPr b="1"/>
              <a:t>Activity 3</a:t>
            </a:r>
            <a:r>
              <a:t>: Now ask them conduct a series of consultations where they try to avoid these problems - check later that they are listening better</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300" name="Clarifie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Clarifies </a:t>
            </a:r>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Clarifying is the process whereby doctors become clear about the patient’s presenting problem, concerns and expectations. The process involves the identification of patient statements that are confused, vague, incomplete or ambiguous and then attempting "/>
          <p:cNvSpPr txBox="1">
            <a:spLocks noGrp="1"/>
          </p:cNvSpPr>
          <p:nvPr>
            <p:ph type="body" idx="1"/>
          </p:nvPr>
        </p:nvSpPr>
        <p:spPr>
          <a:prstGeom prst="rect">
            <a:avLst/>
          </a:prstGeom>
        </p:spPr>
        <p:txBody>
          <a:bodyPr/>
          <a:lstStyle/>
          <a:p>
            <a:pPr marL="431419" indent="-431419" defTabSz="1926287">
              <a:lnSpc>
                <a:spcPct val="80000"/>
              </a:lnSpc>
              <a:spcBef>
                <a:spcPts val="3300"/>
              </a:spcBef>
              <a:defRPr sz="3476">
                <a:latin typeface="Graphik"/>
                <a:ea typeface="Graphik"/>
                <a:cs typeface="Graphik"/>
                <a:sym typeface="Graphik"/>
              </a:defRPr>
            </a:pPr>
            <a:r>
              <a:t>Clarifying is the process whereby doctors become clear about the patient’s presenting problem, concerns and expectations. The process involves the identification of patient statements that are confused, vague, incomplete or ambiguous and then attempting to resolve the ambiguity or vagueness This can be done by using:</a:t>
            </a:r>
          </a:p>
          <a:p>
            <a:pPr marL="862838" lvl="1" indent="-431419" defTabSz="1926287">
              <a:lnSpc>
                <a:spcPct val="80000"/>
              </a:lnSpc>
              <a:spcBef>
                <a:spcPts val="3300"/>
              </a:spcBef>
              <a:defRPr sz="3476">
                <a:latin typeface="Graphik"/>
                <a:ea typeface="Graphik"/>
                <a:cs typeface="Graphik"/>
                <a:sym typeface="Graphik"/>
              </a:defRPr>
            </a:pPr>
            <a:r>
              <a:t>Repetition of the previous question with a different emphasis</a:t>
            </a:r>
          </a:p>
          <a:p>
            <a:pPr marL="862838" lvl="1" indent="-431419" defTabSz="1926287">
              <a:lnSpc>
                <a:spcPct val="80000"/>
              </a:lnSpc>
              <a:spcBef>
                <a:spcPts val="3300"/>
              </a:spcBef>
              <a:defRPr sz="3476">
                <a:latin typeface="Graphik"/>
                <a:ea typeface="Graphik"/>
                <a:cs typeface="Graphik"/>
                <a:sym typeface="Graphik"/>
              </a:defRPr>
            </a:pPr>
            <a:r>
              <a:t>Further open questions</a:t>
            </a:r>
          </a:p>
          <a:p>
            <a:pPr marL="862838" lvl="1" indent="-431419" defTabSz="1926287">
              <a:lnSpc>
                <a:spcPct val="80000"/>
              </a:lnSpc>
              <a:spcBef>
                <a:spcPts val="3300"/>
              </a:spcBef>
              <a:defRPr sz="3476">
                <a:latin typeface="Graphik"/>
                <a:ea typeface="Graphik"/>
                <a:cs typeface="Graphik"/>
                <a:sym typeface="Graphik"/>
              </a:defRPr>
            </a:pPr>
            <a:r>
              <a:t>A closed question to clarify an ambiguous or confusing point</a:t>
            </a:r>
          </a:p>
          <a:p>
            <a:pPr marL="862838" lvl="1" indent="-431419" defTabSz="1926287">
              <a:lnSpc>
                <a:spcPct val="80000"/>
              </a:lnSpc>
              <a:spcBef>
                <a:spcPts val="3300"/>
              </a:spcBef>
              <a:defRPr sz="3476">
                <a:latin typeface="Graphik"/>
                <a:ea typeface="Graphik"/>
                <a:cs typeface="Graphik"/>
                <a:sym typeface="Graphik"/>
              </a:defRPr>
            </a:pPr>
            <a:r>
              <a:t>A summary to try and structure a complex history</a:t>
            </a:r>
          </a:p>
          <a:p>
            <a:pPr marL="862838" lvl="1" indent="-431419" defTabSz="1926287">
              <a:lnSpc>
                <a:spcPct val="80000"/>
              </a:lnSpc>
              <a:spcBef>
                <a:spcPts val="3300"/>
              </a:spcBef>
              <a:defRPr sz="3476">
                <a:latin typeface="Graphik"/>
                <a:ea typeface="Graphik"/>
                <a:cs typeface="Graphik"/>
                <a:sym typeface="Graphik"/>
              </a:defRPr>
            </a:pPr>
            <a:r>
              <a:t>A check that the patient’s story has been understood completely</a:t>
            </a:r>
          </a:p>
          <a:p>
            <a:pPr marL="431419" indent="-431419" defTabSz="1926287">
              <a:lnSpc>
                <a:spcPct val="80000"/>
              </a:lnSpc>
              <a:spcBef>
                <a:spcPts val="3300"/>
              </a:spcBef>
              <a:defRPr sz="3476">
                <a:latin typeface="Graphik"/>
                <a:ea typeface="Graphik"/>
                <a:cs typeface="Graphik"/>
                <a:sym typeface="Graphik"/>
              </a:defRPr>
            </a:pPr>
            <a:r>
              <a:t>Note that the above consultation skills are not compulsory - some patients are very clear about their symptoms and concerns - but with some consultations these sorts of skills can rescue a consultation that is becoming muddled or even dysfunctional</a:t>
            </a:r>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305" name="Opens consultation…"/>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Opens consultation</a:t>
            </a:r>
          </a:p>
          <a:p>
            <a:pPr>
              <a:lnSpc>
                <a:spcPct val="80000"/>
              </a:lnSpc>
              <a:spcBef>
                <a:spcPts val="4200"/>
              </a:spcBef>
              <a:defRPr>
                <a:latin typeface="Graphik"/>
                <a:ea typeface="Graphik"/>
                <a:cs typeface="Graphik"/>
                <a:sym typeface="Graphik"/>
              </a:defRPr>
            </a:pPr>
            <a:r>
              <a:t>Discovers psycho-social context and patient’s ICE, identifies cues</a:t>
            </a:r>
          </a:p>
          <a:p>
            <a:pPr>
              <a:lnSpc>
                <a:spcPct val="80000"/>
              </a:lnSpc>
              <a:spcBef>
                <a:spcPts val="4200"/>
              </a:spcBef>
              <a:defRPr>
                <a:latin typeface="Graphik"/>
                <a:ea typeface="Graphik"/>
                <a:cs typeface="Graphik"/>
                <a:sym typeface="Graphik"/>
              </a:defRPr>
            </a:pPr>
            <a:r>
              <a:t>Generates and tests diagnostic hypotheses and excludes serious disease</a:t>
            </a: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308" name="Activity 1: Watch a video of one of the trainee’s consultation, concentrating on what the patient says, and see whether there is any:…"/>
          <p:cNvSpPr txBox="1">
            <a:spLocks noGrp="1"/>
          </p:cNvSpPr>
          <p:nvPr>
            <p:ph type="body" idx="1"/>
          </p:nvPr>
        </p:nvSpPr>
        <p:spPr>
          <a:prstGeom prst="rect">
            <a:avLst/>
          </a:prstGeom>
        </p:spPr>
        <p:txBody>
          <a:bodyPr/>
          <a:lstStyle/>
          <a:p>
            <a:pPr marL="464184" indent="-464184" defTabSz="2072588">
              <a:lnSpc>
                <a:spcPct val="80000"/>
              </a:lnSpc>
              <a:spcBef>
                <a:spcPts val="3500"/>
              </a:spcBef>
              <a:defRPr sz="3740">
                <a:latin typeface="Graphik"/>
                <a:ea typeface="Graphik"/>
                <a:cs typeface="Graphik"/>
                <a:sym typeface="Graphik"/>
              </a:defRPr>
            </a:pPr>
            <a:r>
              <a:rPr b="1"/>
              <a:t>Activity 1</a:t>
            </a:r>
            <a:r>
              <a:t>: Watch a video of one of the trainee’s consultation, concentrating on what the patient says, and see whether there is any:</a:t>
            </a:r>
          </a:p>
          <a:p>
            <a:pPr marL="928369" lvl="1" indent="-464184" defTabSz="2072588">
              <a:lnSpc>
                <a:spcPct val="80000"/>
              </a:lnSpc>
              <a:spcBef>
                <a:spcPts val="3500"/>
              </a:spcBef>
              <a:defRPr sz="3740">
                <a:latin typeface="Graphik"/>
                <a:ea typeface="Graphik"/>
                <a:cs typeface="Graphik"/>
                <a:sym typeface="Graphik"/>
              </a:defRPr>
            </a:pPr>
            <a:r>
              <a:t>Confusion</a:t>
            </a:r>
          </a:p>
          <a:p>
            <a:pPr marL="928369" lvl="1" indent="-464184" defTabSz="2072588">
              <a:lnSpc>
                <a:spcPct val="80000"/>
              </a:lnSpc>
              <a:spcBef>
                <a:spcPts val="3500"/>
              </a:spcBef>
              <a:defRPr sz="3740">
                <a:latin typeface="Graphik"/>
                <a:ea typeface="Graphik"/>
                <a:cs typeface="Graphik"/>
                <a:sym typeface="Graphik"/>
              </a:defRPr>
            </a:pPr>
            <a:r>
              <a:t>Vagueness</a:t>
            </a:r>
          </a:p>
          <a:p>
            <a:pPr marL="928369" lvl="1" indent="-464184" defTabSz="2072588">
              <a:lnSpc>
                <a:spcPct val="80000"/>
              </a:lnSpc>
              <a:spcBef>
                <a:spcPts val="3500"/>
              </a:spcBef>
              <a:defRPr sz="3740">
                <a:latin typeface="Graphik"/>
                <a:ea typeface="Graphik"/>
                <a:cs typeface="Graphik"/>
                <a:sym typeface="Graphik"/>
              </a:defRPr>
            </a:pPr>
            <a:r>
              <a:t>Incompleteness</a:t>
            </a:r>
          </a:p>
          <a:p>
            <a:pPr marL="928369" lvl="1" indent="-464184" defTabSz="2072588">
              <a:lnSpc>
                <a:spcPct val="80000"/>
              </a:lnSpc>
              <a:spcBef>
                <a:spcPts val="3500"/>
              </a:spcBef>
              <a:defRPr sz="3740">
                <a:latin typeface="Graphik"/>
                <a:ea typeface="Graphik"/>
                <a:cs typeface="Graphik"/>
                <a:sym typeface="Graphik"/>
              </a:defRPr>
            </a:pPr>
            <a:r>
              <a:t>Ambiguity</a:t>
            </a:r>
          </a:p>
          <a:p>
            <a:pPr marL="464184" indent="-464184" defTabSz="2072588">
              <a:lnSpc>
                <a:spcPct val="80000"/>
              </a:lnSpc>
              <a:spcBef>
                <a:spcPts val="3500"/>
              </a:spcBef>
              <a:defRPr sz="3740">
                <a:latin typeface="Graphik"/>
                <a:ea typeface="Graphik"/>
                <a:cs typeface="Graphik"/>
                <a:sym typeface="Graphik"/>
              </a:defRPr>
            </a:pPr>
            <a:r>
              <a:rPr b="1"/>
              <a:t>Activity 2</a:t>
            </a:r>
            <a:r>
              <a:t>: For each example of the above, ask them how they responded to this lack of clarity. Did they just let it go by, or did they make an attempt to clarify?</a:t>
            </a:r>
          </a:p>
          <a:p>
            <a:pPr marL="464184" indent="-464184" defTabSz="2072588">
              <a:lnSpc>
                <a:spcPct val="80000"/>
              </a:lnSpc>
              <a:spcBef>
                <a:spcPts val="3500"/>
              </a:spcBef>
              <a:defRPr sz="3740">
                <a:latin typeface="Graphik"/>
                <a:ea typeface="Graphik"/>
                <a:cs typeface="Graphik"/>
                <a:sym typeface="Graphik"/>
              </a:defRPr>
            </a:pPr>
            <a:r>
              <a:rPr b="1"/>
              <a:t>Activity 3</a:t>
            </a:r>
            <a:r>
              <a:t>: Now look at the situations where they did attempt to achieve clarification - are they clearer about what the patient meant after their clarification compared to before the clarification?</a:t>
            </a:r>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Activity 4: If they feel you are not effective at identification or dealing with a lack of clarity, watch your own consultations with them. What strategies do you use to achieve clarity? Ask them to write them down and begin to using them in their next 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4</a:t>
            </a:r>
            <a:r>
              <a:t>: If they feel you are not effective at identification or dealing with a lack of clarity, watch your own consultations with them. What strategies do you use to achieve clarity? Ask them to write them down and begin to using them in their next surgery.</a:t>
            </a:r>
          </a:p>
          <a:p>
            <a:pPr>
              <a:lnSpc>
                <a:spcPct val="80000"/>
              </a:lnSpc>
              <a:spcBef>
                <a:spcPts val="4200"/>
              </a:spcBef>
              <a:defRPr>
                <a:latin typeface="Graphik"/>
                <a:ea typeface="Graphik"/>
                <a:cs typeface="Graphik"/>
                <a:sym typeface="Graphik"/>
              </a:defRPr>
            </a:pPr>
            <a:r>
              <a:rPr b="1"/>
              <a:t>Activity 5</a:t>
            </a:r>
            <a:r>
              <a:t>: Repeat the analysis of their video after they have been practicing this approach. Do they think they are becoming more successful at identifying and dealing with lack of clarity?</a:t>
            </a:r>
          </a:p>
        </p:txBody>
      </p:sp>
    </p:spTree>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312" name="Remains alert and responsive to cues"/>
          <p:cNvSpPr txBox="1">
            <a:spLocks noGrp="1"/>
          </p:cNvSpPr>
          <p:nvPr>
            <p:ph type="title"/>
          </p:nvPr>
        </p:nvSpPr>
        <p:spPr>
          <a:prstGeom prst="rect">
            <a:avLst/>
          </a:prstGeom>
        </p:spPr>
        <p:txBody>
          <a:bodyPr/>
          <a:lstStyle>
            <a:lvl1pPr>
              <a:defRPr sz="9800">
                <a:latin typeface="Graphik"/>
                <a:ea typeface="Graphik"/>
                <a:cs typeface="Graphik"/>
                <a:sym typeface="Graphik"/>
              </a:defRPr>
            </a:lvl1pPr>
          </a:lstStyle>
          <a:p>
            <a:r>
              <a:t>Remains alert and responsive to cues </a:t>
            </a:r>
          </a:p>
        </p:txBody>
      </p:sp>
    </p:spTree>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It is important to remain vigilant and responsive to the patient throughout the consultation. Many trainees feel that identifying cues is a ‘one-off” procedure which occurs early on in the consultation, typically within the process of data collection. Ho"/>
          <p:cNvSpPr txBox="1">
            <a:spLocks noGrp="1"/>
          </p:cNvSpPr>
          <p:nvPr>
            <p:ph type="body" idx="1"/>
          </p:nvPr>
        </p:nvSpPr>
        <p:spPr>
          <a:prstGeom prst="rect">
            <a:avLst/>
          </a:prstGeom>
        </p:spPr>
        <p:txBody>
          <a:bodyPr/>
          <a:lstStyle>
            <a:lvl1pPr defTabSz="1194786">
              <a:spcBef>
                <a:spcPts val="2000"/>
              </a:spcBef>
              <a:defRPr sz="6272">
                <a:latin typeface="Graphik"/>
                <a:ea typeface="Graphik"/>
                <a:cs typeface="Graphik"/>
                <a:sym typeface="Graphik"/>
              </a:defRPr>
            </a:lvl1pPr>
          </a:lstStyle>
          <a:p>
            <a:r>
              <a:t>It is important to remain vigilant and responsive to the patient throughout the consultation. Many trainees feel that identifying cues is a ‘one-off” procedure which occurs early on in the consultation, typically within the process of data collection. However, cues can occur at any time in the consultation, and the trainee needs to be responsive to the patient throughout the whole consultation</a:t>
            </a:r>
          </a:p>
        </p:txBody>
      </p:sp>
    </p:spTree>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Examples of cues occurring later in the consultation"/>
          <p:cNvSpPr txBox="1">
            <a:spLocks noGrp="1"/>
          </p:cNvSpPr>
          <p:nvPr>
            <p:ph type="title"/>
          </p:nvPr>
        </p:nvSpPr>
        <p:spPr>
          <a:prstGeom prst="rect">
            <a:avLst/>
          </a:prstGeom>
        </p:spPr>
        <p:txBody>
          <a:bodyPr/>
          <a:lstStyle>
            <a:lvl1pPr defTabSz="2072640">
              <a:defRPr sz="7140" spc="-71">
                <a:latin typeface="Graphik"/>
                <a:ea typeface="Graphik"/>
                <a:cs typeface="Graphik"/>
                <a:sym typeface="Graphik"/>
              </a:defRPr>
            </a:lvl1pPr>
          </a:lstStyle>
          <a:p>
            <a:r>
              <a:t>Examples of cues occurring later in the consultation </a:t>
            </a:r>
          </a:p>
        </p:txBody>
      </p:sp>
      <p:sp>
        <p:nvSpPr>
          <p:cNvPr id="317" name="A patient looking worried or doubtful when the diagnosis is presented…"/>
          <p:cNvSpPr txBox="1">
            <a:spLocks noGrp="1"/>
          </p:cNvSpPr>
          <p:nvPr>
            <p:ph type="body" idx="1"/>
          </p:nvPr>
        </p:nvSpPr>
        <p:spPr>
          <a:prstGeom prst="rect">
            <a:avLst/>
          </a:prstGeom>
        </p:spPr>
        <p:txBody>
          <a:bodyPr/>
          <a:lstStyle/>
          <a:p>
            <a:pPr marL="488950" indent="-488950">
              <a:lnSpc>
                <a:spcPct val="80000"/>
              </a:lnSpc>
              <a:spcBef>
                <a:spcPts val="4200"/>
              </a:spcBef>
              <a:buSzPct val="100000"/>
              <a:defRPr>
                <a:latin typeface="Graphik"/>
                <a:ea typeface="Graphik"/>
                <a:cs typeface="Graphik"/>
                <a:sym typeface="Graphik"/>
              </a:defRPr>
            </a:pPr>
            <a:r>
              <a:t>A patient looking worried or doubtful when the diagnosis is presented</a:t>
            </a:r>
          </a:p>
          <a:p>
            <a:pPr marL="488950" indent="-488950">
              <a:lnSpc>
                <a:spcPct val="80000"/>
              </a:lnSpc>
              <a:spcBef>
                <a:spcPts val="4200"/>
              </a:spcBef>
              <a:buSzPct val="100000"/>
              <a:defRPr>
                <a:latin typeface="Graphik"/>
                <a:ea typeface="Graphik"/>
                <a:cs typeface="Graphik"/>
                <a:sym typeface="Graphik"/>
              </a:defRPr>
            </a:pPr>
            <a:r>
              <a:t>A patient looking perplexed when management options are discussed</a:t>
            </a:r>
          </a:p>
          <a:p>
            <a:pPr marL="488950" indent="-488950">
              <a:lnSpc>
                <a:spcPct val="80000"/>
              </a:lnSpc>
              <a:spcBef>
                <a:spcPts val="4200"/>
              </a:spcBef>
              <a:buSzPct val="100000"/>
              <a:defRPr>
                <a:latin typeface="Graphik"/>
                <a:ea typeface="Graphik"/>
                <a:cs typeface="Graphik"/>
                <a:sym typeface="Graphik"/>
              </a:defRPr>
            </a:pPr>
            <a:r>
              <a:t>A patient becoming angrier as the consultation progresses</a:t>
            </a:r>
          </a:p>
          <a:p>
            <a:pPr marL="488950" indent="-488950">
              <a:lnSpc>
                <a:spcPct val="80000"/>
              </a:lnSpc>
              <a:spcBef>
                <a:spcPts val="4200"/>
              </a:spcBef>
              <a:buSzPct val="100000"/>
              <a:defRPr>
                <a:latin typeface="Graphik"/>
                <a:ea typeface="Graphik"/>
                <a:cs typeface="Graphik"/>
                <a:sym typeface="Graphik"/>
              </a:defRPr>
            </a:pPr>
            <a:r>
              <a:t>A patient looking baffled when safety netting is planned</a:t>
            </a:r>
          </a:p>
          <a:p>
            <a:pPr marL="488950" indent="-488950">
              <a:lnSpc>
                <a:spcPct val="80000"/>
              </a:lnSpc>
              <a:spcBef>
                <a:spcPts val="4200"/>
              </a:spcBef>
              <a:buSzPct val="100000"/>
              <a:defRPr>
                <a:latin typeface="Graphik"/>
                <a:ea typeface="Graphik"/>
                <a:cs typeface="Graphik"/>
                <a:sym typeface="Graphik"/>
              </a:defRPr>
            </a:pPr>
            <a:r>
              <a:t>A patient leaving earlier than expected</a:t>
            </a:r>
          </a:p>
        </p:txBody>
      </p:sp>
    </p:spTree>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320" name="Discovers psycho-social context and patient’s ICE, identifies cue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Discovers psycho-social context and patient’s ICE, identifies cues</a:t>
            </a:r>
          </a:p>
          <a:p>
            <a:pPr>
              <a:lnSpc>
                <a:spcPct val="80000"/>
              </a:lnSpc>
              <a:spcBef>
                <a:spcPts val="4200"/>
              </a:spcBef>
              <a:defRPr>
                <a:latin typeface="Graphik"/>
                <a:ea typeface="Graphik"/>
                <a:cs typeface="Graphik"/>
                <a:sym typeface="Graphik"/>
              </a:defRPr>
            </a:pPr>
            <a:r>
              <a:t>Makes a working diagnosis</a:t>
            </a:r>
          </a:p>
          <a:p>
            <a:pPr>
              <a:lnSpc>
                <a:spcPct val="80000"/>
              </a:lnSpc>
              <a:spcBef>
                <a:spcPts val="4200"/>
              </a:spcBef>
              <a:defRPr>
                <a:latin typeface="Graphik"/>
                <a:ea typeface="Graphik"/>
                <a:cs typeface="Graphik"/>
                <a:sym typeface="Graphik"/>
              </a:defRPr>
            </a:pPr>
            <a:r>
              <a:t>Offers a safe patient-centred management plan</a:t>
            </a:r>
          </a:p>
          <a:p>
            <a:pPr>
              <a:lnSpc>
                <a:spcPct val="80000"/>
              </a:lnSpc>
              <a:spcBef>
                <a:spcPts val="4200"/>
              </a:spcBef>
              <a:defRPr>
                <a:latin typeface="Graphik"/>
                <a:ea typeface="Graphik"/>
                <a:cs typeface="Graphik"/>
                <a:sym typeface="Graphik"/>
              </a:defRPr>
            </a:pPr>
            <a:r>
              <a:t>Provides follow-up and a safety net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a:t>
            </a:r>
          </a:p>
        </p:txBody>
      </p:sp>
      <p:sp>
        <p:nvSpPr>
          <p:cNvPr id="168" name="Activity 1: Watch the first minute of the trainee’s consultation. For each consultation check (and discuss):…"/>
          <p:cNvSpPr txBox="1">
            <a:spLocks noGrp="1"/>
          </p:cNvSpPr>
          <p:nvPr>
            <p:ph type="body" idx="1"/>
          </p:nvPr>
        </p:nvSpPr>
        <p:spPr>
          <a:prstGeom prst="rect">
            <a:avLst/>
          </a:prstGeom>
        </p:spPr>
        <p:txBody>
          <a:bodyPr/>
          <a:lstStyle/>
          <a:p>
            <a:pPr marL="420497" indent="-420497" defTabSz="1877520">
              <a:lnSpc>
                <a:spcPct val="80000"/>
              </a:lnSpc>
              <a:spcBef>
                <a:spcPts val="3200"/>
              </a:spcBef>
              <a:defRPr sz="3387">
                <a:latin typeface="Graphik"/>
                <a:ea typeface="Graphik"/>
                <a:cs typeface="Graphik"/>
                <a:sym typeface="Graphik"/>
              </a:defRPr>
            </a:pPr>
            <a:r>
              <a:rPr b="1"/>
              <a:t>Activity 1</a:t>
            </a:r>
            <a:r>
              <a:t>: Watch the first minute of the trainee’s consultation. For each consultation check (and discuss):</a:t>
            </a:r>
          </a:p>
          <a:p>
            <a:pPr marL="840994" lvl="1" indent="-420497" defTabSz="1877520">
              <a:lnSpc>
                <a:spcPct val="80000"/>
              </a:lnSpc>
              <a:spcBef>
                <a:spcPts val="3200"/>
              </a:spcBef>
              <a:defRPr sz="3387">
                <a:latin typeface="Graphik"/>
                <a:ea typeface="Graphik"/>
                <a:cs typeface="Graphik"/>
                <a:sym typeface="Graphik"/>
              </a:defRPr>
            </a:pPr>
            <a:r>
              <a:t>Have they introduced them self (if necessary)?</a:t>
            </a:r>
          </a:p>
          <a:p>
            <a:pPr marL="840994" lvl="1" indent="-420497" defTabSz="1877520">
              <a:lnSpc>
                <a:spcPct val="80000"/>
              </a:lnSpc>
              <a:spcBef>
                <a:spcPts val="3200"/>
              </a:spcBef>
              <a:defRPr sz="3387">
                <a:latin typeface="Graphik"/>
                <a:ea typeface="Graphik"/>
                <a:cs typeface="Graphik"/>
                <a:sym typeface="Graphik"/>
              </a:defRPr>
            </a:pPr>
            <a:r>
              <a:t>Have they discovered the name of the patient (if necessary)?</a:t>
            </a:r>
          </a:p>
          <a:p>
            <a:pPr marL="840994" lvl="1" indent="-420497" defTabSz="1877520">
              <a:lnSpc>
                <a:spcPct val="80000"/>
              </a:lnSpc>
              <a:spcBef>
                <a:spcPts val="3200"/>
              </a:spcBef>
              <a:defRPr sz="3387">
                <a:latin typeface="Graphik"/>
                <a:ea typeface="Graphik"/>
                <a:cs typeface="Graphik"/>
                <a:sym typeface="Graphik"/>
              </a:defRPr>
            </a:pPr>
            <a:r>
              <a:t>Are they completely focussed on the patient in front of them? If not, why not?</a:t>
            </a:r>
          </a:p>
          <a:p>
            <a:pPr marL="840994" lvl="1" indent="-420497" defTabSz="1877520">
              <a:lnSpc>
                <a:spcPct val="80000"/>
              </a:lnSpc>
              <a:spcBef>
                <a:spcPts val="3200"/>
              </a:spcBef>
              <a:defRPr sz="3387">
                <a:latin typeface="Graphik"/>
                <a:ea typeface="Graphik"/>
                <a:cs typeface="Graphik"/>
                <a:sym typeface="Graphik"/>
              </a:defRPr>
            </a:pPr>
            <a:r>
              <a:t>Do they seem interested in the patient?</a:t>
            </a:r>
          </a:p>
          <a:p>
            <a:pPr marL="840994" lvl="1" indent="-420497" defTabSz="1877520">
              <a:lnSpc>
                <a:spcPct val="80000"/>
              </a:lnSpc>
              <a:spcBef>
                <a:spcPts val="3200"/>
              </a:spcBef>
              <a:defRPr sz="3387">
                <a:latin typeface="Graphik"/>
                <a:ea typeface="Graphik"/>
                <a:cs typeface="Graphik"/>
                <a:sym typeface="Graphik"/>
              </a:defRPr>
            </a:pPr>
            <a:r>
              <a:t>Do they let the patient speak or do they interrupt frequently?</a:t>
            </a:r>
          </a:p>
          <a:p>
            <a:pPr marL="840994" lvl="1" indent="-420497" defTabSz="1877520">
              <a:lnSpc>
                <a:spcPct val="80000"/>
              </a:lnSpc>
              <a:spcBef>
                <a:spcPts val="3200"/>
              </a:spcBef>
              <a:defRPr sz="3387">
                <a:latin typeface="Graphik"/>
                <a:ea typeface="Graphik"/>
                <a:cs typeface="Graphik"/>
                <a:sym typeface="Graphik"/>
              </a:defRPr>
            </a:pPr>
            <a:r>
              <a:t>Have they started with an open question?</a:t>
            </a:r>
          </a:p>
          <a:p>
            <a:pPr marL="420497" indent="-420497" defTabSz="1877520">
              <a:lnSpc>
                <a:spcPct val="80000"/>
              </a:lnSpc>
              <a:spcBef>
                <a:spcPts val="3200"/>
              </a:spcBef>
              <a:defRPr sz="3387">
                <a:latin typeface="Graphik"/>
                <a:ea typeface="Graphik"/>
                <a:cs typeface="Graphik"/>
                <a:sym typeface="Graphik"/>
              </a:defRPr>
            </a:pPr>
            <a:r>
              <a:rPr b="1"/>
              <a:t>Activity 2</a:t>
            </a:r>
            <a:r>
              <a:t>: Compare the first minute of their consultation with that of others - are there things that they do differently that they can learn from?</a:t>
            </a:r>
          </a:p>
          <a:p>
            <a:pPr marL="420497" indent="-420497" defTabSz="1877520">
              <a:lnSpc>
                <a:spcPct val="80000"/>
              </a:lnSpc>
              <a:spcBef>
                <a:spcPts val="3200"/>
              </a:spcBef>
              <a:defRPr sz="3387">
                <a:latin typeface="Graphik"/>
                <a:ea typeface="Graphik"/>
                <a:cs typeface="Graphik"/>
                <a:sym typeface="Graphik"/>
              </a:defRPr>
            </a:pPr>
            <a:r>
              <a:rPr b="1"/>
              <a:t>Activity 3</a:t>
            </a:r>
            <a:r>
              <a:t>: Ask them to watch others in the practice to identify different styles and which approach suits their own style</a:t>
            </a:r>
          </a:p>
        </p:txBody>
      </p:sp>
    </p:spTree>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Activity 1: Watch a series of videos together - write down all the possible cues that occur later on in these consultations and compare your lists. Remember to do some videos focussing the camera on the patient and note non-verbal cues in addition to ver"/>
          <p:cNvSpPr txBox="1">
            <a:spLocks noGrp="1"/>
          </p:cNvSpPr>
          <p:nvPr>
            <p:ph type="body" idx="1"/>
          </p:nvPr>
        </p:nvSpPr>
        <p:spPr>
          <a:prstGeom prst="rect">
            <a:avLst/>
          </a:prstGeom>
        </p:spPr>
        <p:txBody>
          <a:bodyPr/>
          <a:lstStyle/>
          <a:p>
            <a:pPr marL="518794" indent="-518794" defTabSz="1853137">
              <a:lnSpc>
                <a:spcPct val="80000"/>
              </a:lnSpc>
              <a:spcBef>
                <a:spcPts val="3100"/>
              </a:spcBef>
              <a:defRPr sz="4180">
                <a:latin typeface="Graphik"/>
                <a:ea typeface="Graphik"/>
                <a:cs typeface="Graphik"/>
                <a:sym typeface="Graphik"/>
              </a:defRPr>
            </a:pPr>
            <a:r>
              <a:rPr b="1"/>
              <a:t>Activity 1</a:t>
            </a:r>
            <a:r>
              <a:t>: Watch a series of videos together - write down all the possible cues that occur later on in these consultations and compare your lists. Remember to do some videos focussing the camera on the patient and note non-verbal cues in addition to verbal cues</a:t>
            </a:r>
          </a:p>
          <a:p>
            <a:pPr marL="518794" indent="-518794" defTabSz="1853137">
              <a:lnSpc>
                <a:spcPct val="80000"/>
              </a:lnSpc>
              <a:spcBef>
                <a:spcPts val="3100"/>
              </a:spcBef>
              <a:defRPr sz="4180">
                <a:latin typeface="Graphik"/>
                <a:ea typeface="Graphik"/>
                <a:cs typeface="Graphik"/>
                <a:sym typeface="Graphik"/>
              </a:defRPr>
            </a:pPr>
            <a:r>
              <a:rPr b="1"/>
              <a:t>Activity 2</a:t>
            </a:r>
            <a:r>
              <a:t>: For each of these cues that has been identified, discuss the possible ways to respond to the patient about the cue. Depending on the circumstances they might:</a:t>
            </a:r>
          </a:p>
          <a:p>
            <a:pPr marL="933830" lvl="1" indent="-518794" defTabSz="1853137">
              <a:lnSpc>
                <a:spcPct val="80000"/>
              </a:lnSpc>
              <a:spcBef>
                <a:spcPts val="3100"/>
              </a:spcBef>
              <a:defRPr sz="4180">
                <a:latin typeface="Graphik"/>
                <a:ea typeface="Graphik"/>
                <a:cs typeface="Graphik"/>
                <a:sym typeface="Graphik"/>
              </a:defRPr>
            </a:pPr>
            <a:r>
              <a:t>Explore the cue (“What did you mean by.....”)</a:t>
            </a:r>
          </a:p>
          <a:p>
            <a:pPr marL="933830" lvl="1" indent="-518794" defTabSz="1853137">
              <a:lnSpc>
                <a:spcPct val="80000"/>
              </a:lnSpc>
              <a:spcBef>
                <a:spcPts val="3100"/>
              </a:spcBef>
              <a:defRPr sz="4180">
                <a:latin typeface="Graphik"/>
                <a:ea typeface="Graphik"/>
                <a:cs typeface="Graphik"/>
                <a:sym typeface="Graphik"/>
              </a:defRPr>
            </a:pPr>
            <a:r>
              <a:t>Link the cue to other information the patient has given you (“You said something similar when we were talking about your worries.....”)</a:t>
            </a:r>
          </a:p>
          <a:p>
            <a:pPr marL="933830" lvl="1" indent="-518794" defTabSz="1853137">
              <a:lnSpc>
                <a:spcPct val="80000"/>
              </a:lnSpc>
              <a:spcBef>
                <a:spcPts val="3100"/>
              </a:spcBef>
              <a:defRPr sz="4180">
                <a:latin typeface="Graphik"/>
                <a:ea typeface="Graphik"/>
                <a:cs typeface="Graphik"/>
                <a:sym typeface="Graphik"/>
              </a:defRPr>
            </a:pPr>
            <a:r>
              <a:t>Use the information as part of an explanation (“When you said your headache felt like a tight band this made me think........”)</a:t>
            </a:r>
          </a:p>
        </p:txBody>
      </p:sp>
    </p:spTree>
  </p:cSld>
  <p:clrMapOvr>
    <a:masterClrMapping/>
  </p:clrMapOvr>
  <p:transition spd="med"/>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324" name="Seeks informed consen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Seeks informed consent</a:t>
            </a:r>
          </a:p>
        </p:txBody>
      </p:sp>
    </p:spTree>
  </p:cSld>
  <p:clrMapOvr>
    <a:masterClrMapping/>
  </p:clrMapOvr>
  <p:transition spd="med"/>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Consent and chaperone offers show a respect for the patient and demonstrate ethical sensitivity. Importantly, obtaining informed consent is not a tick box process, but an important process where you share what is involved in the examination and ensure th"/>
          <p:cNvSpPr txBox="1">
            <a:spLocks noGrp="1"/>
          </p:cNvSpPr>
          <p:nvPr>
            <p:ph type="body" idx="1"/>
          </p:nvPr>
        </p:nvSpPr>
        <p:spPr>
          <a:prstGeom prst="rect">
            <a:avLst/>
          </a:prstGeom>
        </p:spPr>
        <p:txBody>
          <a:bodyPr/>
          <a:lstStyle>
            <a:lvl1pPr defTabSz="1243552">
              <a:spcBef>
                <a:spcPts val="2100"/>
              </a:spcBef>
              <a:defRPr sz="6528">
                <a:latin typeface="Graphik"/>
                <a:ea typeface="Graphik"/>
                <a:cs typeface="Graphik"/>
                <a:sym typeface="Graphik"/>
              </a:defRPr>
            </a:lvl1pPr>
          </a:lstStyle>
          <a:p>
            <a:r>
              <a:t>Consent and chaperone offers show a respect for the patient and demonstrate ethical sensitivity. Importantly, obtaining informed consent is not a tick box process, but an important process where you share what is involved in the examination and ensure that the patient understands what is going to happen, and has no concerns about the examination or investigation</a:t>
            </a:r>
          </a:p>
        </p:txBody>
      </p:sp>
    </p:spTree>
  </p:cSld>
  <p:clrMapOvr>
    <a:masterClrMapping/>
  </p:clrMapOvr>
  <p:transition spd="med"/>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329" name="Undertakes appropriate examination and tests"/>
          <p:cNvSpPr txBox="1">
            <a:spLocks noGrp="1"/>
          </p:cNvSpPr>
          <p:nvPr>
            <p:ph type="body" idx="1"/>
          </p:nvPr>
        </p:nvSpPr>
        <p:spPr>
          <a:prstGeom prst="rect">
            <a:avLst/>
          </a:prstGeom>
        </p:spPr>
        <p:txBody>
          <a:bodyPr/>
          <a:lstStyle>
            <a:lvl1pPr>
              <a:lnSpc>
                <a:spcPct val="80000"/>
              </a:lnSpc>
              <a:spcBef>
                <a:spcPts val="4200"/>
              </a:spcBef>
              <a:defRPr>
                <a:latin typeface="Graphik"/>
                <a:ea typeface="Graphik"/>
                <a:cs typeface="Graphik"/>
                <a:sym typeface="Graphik"/>
              </a:defRPr>
            </a:lvl1pPr>
          </a:lstStyle>
          <a:p>
            <a:r>
              <a:t>Undertakes appropriate examination and tests</a:t>
            </a:r>
          </a:p>
        </p:txBody>
      </p:sp>
    </p:spTree>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332" name="Activity 1: Review a series of consultations. Do they always ask for consent and offer a chaperone if appropriate? How do they lead into the examination? What phrases do they use?…"/>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1</a:t>
            </a:r>
            <a:r>
              <a:t>: Review a series of consultations. Do they always ask for consent and offer a chaperone if appropriate? How do they lead into the examination? What phrases do they use?</a:t>
            </a:r>
          </a:p>
          <a:p>
            <a:pPr>
              <a:lnSpc>
                <a:spcPct val="80000"/>
              </a:lnSpc>
              <a:spcBef>
                <a:spcPts val="4200"/>
              </a:spcBef>
              <a:defRPr>
                <a:latin typeface="Graphik"/>
                <a:ea typeface="Graphik"/>
                <a:cs typeface="Graphik"/>
                <a:sym typeface="Graphik"/>
              </a:defRPr>
            </a:pPr>
            <a:r>
              <a:rPr b="1"/>
              <a:t>Activity 2</a:t>
            </a:r>
            <a:r>
              <a:t>: Does the patient seem to understand what will happen in the examination or investigation? Could they make their explanation easier to understand or more transparent?</a:t>
            </a:r>
          </a:p>
          <a:p>
            <a:pPr>
              <a:lnSpc>
                <a:spcPct val="80000"/>
              </a:lnSpc>
              <a:spcBef>
                <a:spcPts val="4200"/>
              </a:spcBef>
              <a:defRPr>
                <a:latin typeface="Graphik"/>
                <a:ea typeface="Graphik"/>
                <a:cs typeface="Graphik"/>
                <a:sym typeface="Graphik"/>
              </a:defRPr>
            </a:pPr>
            <a:r>
              <a:rPr b="1"/>
              <a:t>Activity 3</a:t>
            </a:r>
            <a:r>
              <a:t>: Ask them to alter their approach to the consultation so that these attitudes become routine for them</a:t>
            </a:r>
          </a:p>
        </p:txBody>
      </p:sp>
    </p:spTree>
  </p:cSld>
  <p:clrMapOvr>
    <a:masterClrMapping/>
  </p:clrMapOvr>
  <p:transition spd="med"/>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334" name="Verbalise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Verbalises </a:t>
            </a:r>
          </a:p>
        </p:txBody>
      </p:sp>
    </p:spTree>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rainees are often reluctant to share with patients the thinking that lies behind the questions they ask patients and the advice they give patients. This process is known as ‘Verbalising’ and it helps the patient understand what is going on in the consul"/>
          <p:cNvSpPr txBox="1">
            <a:spLocks noGrp="1"/>
          </p:cNvSpPr>
          <p:nvPr>
            <p:ph type="body" idx="1"/>
          </p:nvPr>
        </p:nvSpPr>
        <p:spPr>
          <a:prstGeom prst="rect">
            <a:avLst/>
          </a:prstGeom>
        </p:spPr>
        <p:txBody>
          <a:bodyPr/>
          <a:lstStyle>
            <a:lvl1pPr defTabSz="1243552">
              <a:spcBef>
                <a:spcPts val="2100"/>
              </a:spcBef>
              <a:defRPr sz="6528">
                <a:latin typeface="Graphik"/>
                <a:ea typeface="Graphik"/>
                <a:cs typeface="Graphik"/>
                <a:sym typeface="Graphik"/>
              </a:defRPr>
            </a:lvl1pPr>
          </a:lstStyle>
          <a:p>
            <a:r>
              <a:t>Trainees are often reluctant to share with patients the thinking that lies behind the questions they ask patients and the advice they give patients. This process is known as ‘Verbalising’ and it helps the patient understand what is going on in the consultation, and also helps the doctor to get his/her thoughts in order</a:t>
            </a:r>
          </a:p>
        </p:txBody>
      </p:sp>
    </p:spTree>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 name="Examples of its us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Examples of its use:</a:t>
            </a:r>
          </a:p>
        </p:txBody>
      </p:sp>
      <p:sp>
        <p:nvSpPr>
          <p:cNvPr id="339" name="Verbalising the reason for questions - to explain why the doctor is asking about (for example) home life, or work, or relationships with friends and family…"/>
          <p:cNvSpPr txBox="1">
            <a:spLocks noGrp="1"/>
          </p:cNvSpPr>
          <p:nvPr>
            <p:ph type="body" idx="1"/>
          </p:nvPr>
        </p:nvSpPr>
        <p:spPr>
          <a:prstGeom prst="rect">
            <a:avLst/>
          </a:prstGeom>
        </p:spPr>
        <p:txBody>
          <a:bodyPr/>
          <a:lstStyle/>
          <a:p>
            <a:pPr marL="376491" indent="-376491" defTabSz="1877520">
              <a:lnSpc>
                <a:spcPct val="80000"/>
              </a:lnSpc>
              <a:spcBef>
                <a:spcPts val="3200"/>
              </a:spcBef>
              <a:buSzPct val="100000"/>
              <a:defRPr sz="3387">
                <a:latin typeface="Graphik"/>
                <a:ea typeface="Graphik"/>
                <a:cs typeface="Graphik"/>
                <a:sym typeface="Graphik"/>
              </a:defRPr>
            </a:pPr>
            <a:r>
              <a:t>Verbalising the reason for questions - to explain why the doctor is asking about (for example) home life, or work, or relationships with friends and family</a:t>
            </a:r>
          </a:p>
          <a:p>
            <a:pPr marL="376491" indent="-376491" defTabSz="1877520">
              <a:lnSpc>
                <a:spcPct val="80000"/>
              </a:lnSpc>
              <a:spcBef>
                <a:spcPts val="3200"/>
              </a:spcBef>
              <a:buSzPct val="100000"/>
              <a:defRPr sz="3387">
                <a:latin typeface="Graphik"/>
                <a:ea typeface="Graphik"/>
                <a:cs typeface="Graphik"/>
                <a:sym typeface="Graphik"/>
              </a:defRPr>
            </a:pPr>
            <a:r>
              <a:t>Verbalising the need for an examination - to explain why an examination needs to be done at all, particularly if the part of the body to be examined is not obviously related to the presenting symptoms</a:t>
            </a:r>
          </a:p>
          <a:p>
            <a:pPr marL="376491" indent="-376491" defTabSz="1877520">
              <a:lnSpc>
                <a:spcPct val="80000"/>
              </a:lnSpc>
              <a:spcBef>
                <a:spcPts val="3200"/>
              </a:spcBef>
              <a:buSzPct val="100000"/>
              <a:defRPr sz="3387">
                <a:latin typeface="Graphik"/>
                <a:ea typeface="Graphik"/>
                <a:cs typeface="Graphik"/>
                <a:sym typeface="Graphik"/>
              </a:defRPr>
            </a:pPr>
            <a:r>
              <a:t>Verbalising about the need for tests</a:t>
            </a:r>
          </a:p>
          <a:p>
            <a:pPr marL="376491" indent="-376491" defTabSz="1877520">
              <a:lnSpc>
                <a:spcPct val="80000"/>
              </a:lnSpc>
              <a:spcBef>
                <a:spcPts val="3200"/>
              </a:spcBef>
              <a:buSzPct val="100000"/>
              <a:defRPr sz="3387">
                <a:latin typeface="Graphik"/>
                <a:ea typeface="Graphik"/>
                <a:cs typeface="Graphik"/>
                <a:sym typeface="Graphik"/>
              </a:defRPr>
            </a:pPr>
            <a:r>
              <a:t>Verbalising about possible diagnostic uncertainty</a:t>
            </a:r>
          </a:p>
          <a:p>
            <a:pPr marL="376491" indent="-376491" defTabSz="1877520">
              <a:lnSpc>
                <a:spcPct val="80000"/>
              </a:lnSpc>
              <a:spcBef>
                <a:spcPts val="3200"/>
              </a:spcBef>
              <a:buSzPct val="100000"/>
              <a:defRPr sz="3387">
                <a:latin typeface="Graphik"/>
                <a:ea typeface="Graphik"/>
                <a:cs typeface="Graphik"/>
                <a:sym typeface="Graphik"/>
              </a:defRPr>
            </a:pPr>
            <a:r>
              <a:t>Verbalising about possible management plans</a:t>
            </a:r>
          </a:p>
          <a:p>
            <a:pPr marL="376491" indent="-376491" defTabSz="1877520">
              <a:lnSpc>
                <a:spcPct val="80000"/>
              </a:lnSpc>
              <a:spcBef>
                <a:spcPts val="3200"/>
              </a:spcBef>
              <a:buSzPct val="100000"/>
              <a:defRPr sz="3387">
                <a:latin typeface="Graphik"/>
                <a:ea typeface="Graphik"/>
                <a:cs typeface="Graphik"/>
                <a:sym typeface="Graphik"/>
              </a:defRPr>
            </a:pPr>
            <a:r>
              <a:t>Verbalising about possible types of follow up</a:t>
            </a:r>
          </a:p>
          <a:p>
            <a:pPr marL="376491" indent="-376491" defTabSz="1877520">
              <a:lnSpc>
                <a:spcPct val="80000"/>
              </a:lnSpc>
              <a:spcBef>
                <a:spcPts val="3200"/>
              </a:spcBef>
              <a:buSzPct val="100000"/>
              <a:defRPr sz="3387">
                <a:latin typeface="Graphik"/>
                <a:ea typeface="Graphik"/>
                <a:cs typeface="Graphik"/>
                <a:sym typeface="Graphik"/>
              </a:defRPr>
            </a:pPr>
            <a:r>
              <a:t>Verbalising about permission seeking </a:t>
            </a:r>
          </a:p>
          <a:p>
            <a:pPr marL="376491" indent="-376491" defTabSz="1877520">
              <a:lnSpc>
                <a:spcPct val="80000"/>
              </a:lnSpc>
              <a:spcBef>
                <a:spcPts val="3200"/>
              </a:spcBef>
              <a:buSzPct val="100000"/>
              <a:defRPr sz="3387">
                <a:latin typeface="Graphik"/>
                <a:ea typeface="Graphik"/>
                <a:cs typeface="Graphik"/>
                <a:sym typeface="Graphik"/>
              </a:defRPr>
            </a:pPr>
            <a:r>
              <a:t>Verbalising about structure to the consultation (signposting)</a:t>
            </a:r>
          </a:p>
          <a:p>
            <a:pPr marL="376491" indent="-376491" defTabSz="1877520">
              <a:lnSpc>
                <a:spcPct val="80000"/>
              </a:lnSpc>
              <a:spcBef>
                <a:spcPts val="3200"/>
              </a:spcBef>
              <a:buSzPct val="100000"/>
              <a:defRPr sz="3387">
                <a:latin typeface="Graphik"/>
                <a:ea typeface="Graphik"/>
                <a:cs typeface="Graphik"/>
                <a:sym typeface="Graphik"/>
              </a:defRPr>
            </a:pPr>
            <a:r>
              <a:t>Verbalising about confusion within the doctor’s thought processes</a:t>
            </a:r>
          </a:p>
        </p:txBody>
      </p:sp>
    </p:spTree>
  </p:cSld>
  <p:clrMapOvr>
    <a:masterClrMapping/>
  </p:clrMapOvr>
  <p:transition spd="med"/>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 name="Overzealous permission seeking"/>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Overzealous permission seeking</a:t>
            </a:r>
          </a:p>
        </p:txBody>
      </p:sp>
      <p:sp>
        <p:nvSpPr>
          <p:cNvPr id="342" name="This behaviour wastes time in the consultation. It is often confused with ‘signposting’ and is a behaviour which must be stopped as soon as possible due to the effect on damaging rapport and time…"/>
          <p:cNvSpPr txBox="1">
            <a:spLocks noGrp="1"/>
          </p:cNvSpPr>
          <p:nvPr>
            <p:ph type="body" idx="1"/>
          </p:nvPr>
        </p:nvSpPr>
        <p:spPr>
          <a:prstGeom prst="rect">
            <a:avLst/>
          </a:prstGeom>
        </p:spPr>
        <p:txBody>
          <a:bodyPr/>
          <a:lstStyle/>
          <a:p>
            <a:pPr marL="431419" indent="-431419" defTabSz="1926287">
              <a:lnSpc>
                <a:spcPct val="80000"/>
              </a:lnSpc>
              <a:spcBef>
                <a:spcPts val="3300"/>
              </a:spcBef>
              <a:defRPr sz="3476">
                <a:latin typeface="Graphik"/>
                <a:ea typeface="Graphik"/>
                <a:cs typeface="Graphik"/>
                <a:sym typeface="Graphik"/>
              </a:defRPr>
            </a:pPr>
            <a:r>
              <a:t>This behaviour wastes time in the consultation. It is often confused with ‘signposting’ and is a behaviour which must be stopped as soon as possible due to the effect on damaging rapport and time</a:t>
            </a:r>
          </a:p>
          <a:p>
            <a:pPr marL="431419" indent="-431419" defTabSz="1926287">
              <a:lnSpc>
                <a:spcPct val="80000"/>
              </a:lnSpc>
              <a:spcBef>
                <a:spcPts val="3300"/>
              </a:spcBef>
              <a:defRPr sz="3476">
                <a:latin typeface="Graphik"/>
                <a:ea typeface="Graphik"/>
                <a:cs typeface="Graphik"/>
                <a:sym typeface="Graphik"/>
              </a:defRPr>
            </a:pPr>
            <a:r>
              <a:t>Moreover, the phrases are often used at points when the doctor doesn't know what to do next and is perplexed by a patients cue or response, especially if the presentation is a sensitive issue like sexual or mental health</a:t>
            </a:r>
          </a:p>
          <a:p>
            <a:pPr marL="431419" indent="-431419" defTabSz="1926287">
              <a:lnSpc>
                <a:spcPct val="80000"/>
              </a:lnSpc>
              <a:spcBef>
                <a:spcPts val="3300"/>
              </a:spcBef>
              <a:defRPr sz="3476">
                <a:latin typeface="Graphik"/>
                <a:ea typeface="Graphik"/>
                <a:cs typeface="Graphik"/>
                <a:sym typeface="Graphik"/>
              </a:defRPr>
            </a:pPr>
            <a:r>
              <a:t>Here are some examples used by trainees in their consultations and also in the RCA</a:t>
            </a:r>
          </a:p>
          <a:p>
            <a:pPr marL="862838" lvl="1" indent="-431419" defTabSz="1926287">
              <a:lnSpc>
                <a:spcPct val="80000"/>
              </a:lnSpc>
              <a:spcBef>
                <a:spcPts val="3300"/>
              </a:spcBef>
              <a:defRPr sz="3476">
                <a:latin typeface="Graphik"/>
                <a:ea typeface="Graphik"/>
                <a:cs typeface="Graphik"/>
                <a:sym typeface="Graphik"/>
              </a:defRPr>
            </a:pPr>
            <a:r>
              <a:t>They may follow a patient cue, such as.....“My wife sent me, she was worried..” or “I was thinking of harming myself” or “Do you think I have caught an infection?”</a:t>
            </a:r>
          </a:p>
          <a:p>
            <a:pPr marL="862838" lvl="1" indent="-431419" defTabSz="1926287">
              <a:lnSpc>
                <a:spcPct val="80000"/>
              </a:lnSpc>
              <a:spcBef>
                <a:spcPts val="3300"/>
              </a:spcBef>
              <a:defRPr sz="3476">
                <a:latin typeface="Graphik"/>
                <a:ea typeface="Graphik"/>
                <a:cs typeface="Graphik"/>
                <a:sym typeface="Graphik"/>
              </a:defRPr>
            </a:pPr>
            <a:r>
              <a:t>“Do you mind if I ask you some more questions”, “Can I ask you some more questions?” or “OK I need to ask you some more questions now”</a:t>
            </a:r>
          </a:p>
          <a:p>
            <a:pPr marL="431419" indent="-431419" defTabSz="1926287">
              <a:lnSpc>
                <a:spcPct val="80000"/>
              </a:lnSpc>
              <a:spcBef>
                <a:spcPts val="3300"/>
              </a:spcBef>
              <a:defRPr sz="3476">
                <a:latin typeface="Graphik"/>
                <a:ea typeface="Graphik"/>
                <a:cs typeface="Graphik"/>
                <a:sym typeface="Graphik"/>
              </a:defRPr>
            </a:pPr>
            <a:r>
              <a:t>Don’t confuse over-zealous permission seeking (which is never appropriate) with the very legitimate need to introduce a line of questioning into a potentially sensitive area such as sexual activity. This should not be confused with the phrases used above</a:t>
            </a:r>
          </a:p>
        </p:txBody>
      </p:sp>
    </p:spTree>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345" name="Discovers psycho-social context and patient’s ICE, identifies cue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Discovers psycho-social context and patient’s ICE, identifies cues</a:t>
            </a:r>
          </a:p>
          <a:p>
            <a:pPr>
              <a:lnSpc>
                <a:spcPct val="80000"/>
              </a:lnSpc>
              <a:spcBef>
                <a:spcPts val="4200"/>
              </a:spcBef>
              <a:defRPr>
                <a:latin typeface="Graphik"/>
                <a:ea typeface="Graphik"/>
                <a:cs typeface="Graphik"/>
                <a:sym typeface="Graphik"/>
              </a:defRPr>
            </a:pPr>
            <a:r>
              <a:t>Undertakes appropriate examination and tests</a:t>
            </a:r>
          </a:p>
          <a:p>
            <a:pPr>
              <a:lnSpc>
                <a:spcPct val="80000"/>
              </a:lnSpc>
              <a:spcBef>
                <a:spcPts val="4200"/>
              </a:spcBef>
              <a:defRPr>
                <a:latin typeface="Graphik"/>
                <a:ea typeface="Graphik"/>
                <a:cs typeface="Graphik"/>
                <a:sym typeface="Graphik"/>
              </a:defRPr>
            </a:pPr>
            <a:r>
              <a:t>Makes a working diagnosis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170" name="Discovers psycho-social context and patient’s ICE, identifies cues"/>
          <p:cNvSpPr txBox="1">
            <a:spLocks noGrp="1"/>
          </p:cNvSpPr>
          <p:nvPr>
            <p:ph type="body" idx="1"/>
          </p:nvPr>
        </p:nvSpPr>
        <p:spPr>
          <a:prstGeom prst="rect">
            <a:avLst/>
          </a:prstGeom>
        </p:spPr>
        <p:txBody>
          <a:bodyPr/>
          <a:lstStyle>
            <a:lvl1pPr defTabSz="825500">
              <a:lnSpc>
                <a:spcPct val="70000"/>
              </a:lnSpc>
              <a:defRPr sz="9500">
                <a:latin typeface="Graphik"/>
                <a:ea typeface="Graphik"/>
                <a:cs typeface="Graphik"/>
                <a:sym typeface="Graphik"/>
              </a:defRPr>
            </a:lvl1pPr>
          </a:lstStyle>
          <a:p>
            <a:r>
              <a:t>Discovers psycho-social context and patient’s ICE, identifies cues</a:t>
            </a:r>
          </a:p>
        </p:txBody>
      </p:sp>
    </p:spTree>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348" name="Activity 1: Have a discussion together about the skills of signposting and thinking aloud in consultations. Make sure they understand what they involve and how they differ from one another…"/>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1</a:t>
            </a:r>
            <a:r>
              <a:t>: Have a discussion together about the skills of signposting and thinking aloud in consultations. Make sure they understand what they involve and how they differ from one another</a:t>
            </a:r>
          </a:p>
          <a:p>
            <a:pPr>
              <a:lnSpc>
                <a:spcPct val="80000"/>
              </a:lnSpc>
              <a:spcBef>
                <a:spcPts val="4200"/>
              </a:spcBef>
              <a:defRPr>
                <a:latin typeface="Graphik"/>
                <a:ea typeface="Graphik"/>
                <a:cs typeface="Graphik"/>
                <a:sym typeface="Graphik"/>
              </a:defRPr>
            </a:pPr>
            <a:r>
              <a:rPr b="1"/>
              <a:t>Activity 2</a:t>
            </a:r>
            <a:r>
              <a:t>: Ask them to sit in with a doctor who uses this skill a lot and get them to write down the ways it helps the effectiveness of the consultation</a:t>
            </a:r>
          </a:p>
          <a:p>
            <a:pPr>
              <a:lnSpc>
                <a:spcPct val="80000"/>
              </a:lnSpc>
              <a:spcBef>
                <a:spcPts val="4200"/>
              </a:spcBef>
              <a:defRPr>
                <a:latin typeface="Graphik"/>
                <a:ea typeface="Graphik"/>
                <a:cs typeface="Graphik"/>
                <a:sym typeface="Graphik"/>
              </a:defRPr>
            </a:pPr>
            <a:r>
              <a:rPr b="1"/>
              <a:t>Activity 3</a:t>
            </a:r>
            <a:r>
              <a:t>: Ask them to start to use this skill more and reflect whether it helps the fluency of their consultations. Discuss this change of style of consultations</a:t>
            </a:r>
          </a:p>
        </p:txBody>
      </p:sp>
    </p:spTree>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 name="Activity 4: Do a joint surgery…"/>
          <p:cNvSpPr txBox="1">
            <a:spLocks noGrp="1"/>
          </p:cNvSpPr>
          <p:nvPr>
            <p:ph type="body" idx="1"/>
          </p:nvPr>
        </p:nvSpPr>
        <p:spPr>
          <a:prstGeom prst="rect">
            <a:avLst/>
          </a:prstGeom>
        </p:spPr>
        <p:txBody>
          <a:bodyPr/>
          <a:lstStyle/>
          <a:p>
            <a:pPr marL="682625" indent="-682625">
              <a:lnSpc>
                <a:spcPct val="80000"/>
              </a:lnSpc>
              <a:spcBef>
                <a:spcPts val="4200"/>
              </a:spcBef>
              <a:defRPr sz="5500">
                <a:latin typeface="Graphik"/>
                <a:ea typeface="Graphik"/>
                <a:cs typeface="Graphik"/>
                <a:sym typeface="Graphik"/>
              </a:defRPr>
            </a:pPr>
            <a:r>
              <a:rPr b="1"/>
              <a:t>Activity 4</a:t>
            </a:r>
            <a:r>
              <a:t>: Do a joint surgery</a:t>
            </a:r>
          </a:p>
          <a:p>
            <a:pPr marL="682625" indent="-682625">
              <a:lnSpc>
                <a:spcPct val="80000"/>
              </a:lnSpc>
              <a:spcBef>
                <a:spcPts val="4200"/>
              </a:spcBef>
              <a:defRPr sz="5500">
                <a:latin typeface="Graphik"/>
                <a:ea typeface="Graphik"/>
                <a:cs typeface="Graphik"/>
                <a:sym typeface="Graphik"/>
              </a:defRPr>
            </a:pPr>
            <a:r>
              <a:rPr b="1"/>
              <a:t>Activity 5</a:t>
            </a:r>
            <a:r>
              <a:t>: Ask them to note down if you ever uses the phrase above. Discuss why phrases above are not helpful.</a:t>
            </a:r>
          </a:p>
          <a:p>
            <a:pPr marL="682625" indent="-682625">
              <a:lnSpc>
                <a:spcPct val="80000"/>
              </a:lnSpc>
              <a:spcBef>
                <a:spcPts val="4200"/>
              </a:spcBef>
              <a:defRPr sz="5500">
                <a:latin typeface="Graphik"/>
                <a:ea typeface="Graphik"/>
                <a:cs typeface="Graphik"/>
                <a:sym typeface="Graphik"/>
              </a:defRPr>
            </a:pPr>
            <a:r>
              <a:rPr b="1"/>
              <a:t>Activity 6</a:t>
            </a:r>
            <a:r>
              <a:t>: Ask them to watch several of their video consultations and reflect on how often permission seeking helps with the consultation? How often does it irritate the patient or spoil the flow of the consultation?</a:t>
            </a:r>
          </a:p>
        </p:txBody>
      </p:sp>
    </p:spTree>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Activity 7: Ask them to consult with less permission seeking and reflect on the impact on their consultation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7</a:t>
            </a:r>
            <a:r>
              <a:t>: Ask them to consult with less permission seeking and reflect on the impact on their consultations</a:t>
            </a:r>
          </a:p>
        </p:txBody>
      </p:sp>
    </p:spTree>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354" name="Uses clear language"/>
          <p:cNvSpPr txBox="1">
            <a:spLocks noGrp="1"/>
          </p:cNvSpPr>
          <p:nvPr>
            <p:ph type="body" idx="1"/>
          </p:nvPr>
        </p:nvSpPr>
        <p:spPr>
          <a:prstGeom prst="rect">
            <a:avLst/>
          </a:prstGeom>
        </p:spPr>
        <p:txBody>
          <a:bodyPr/>
          <a:lstStyle>
            <a:lvl1pPr>
              <a:defRPr>
                <a:latin typeface="Graphik"/>
                <a:ea typeface="Graphik"/>
                <a:cs typeface="Graphik"/>
                <a:sym typeface="Graphik"/>
              </a:defRPr>
            </a:lvl1pPr>
          </a:lstStyle>
          <a:p>
            <a:r>
              <a:t>Uses clear language </a:t>
            </a:r>
          </a:p>
        </p:txBody>
      </p:sp>
    </p:spTree>
  </p:cSld>
  <p:clrMapOvr>
    <a:masterClrMapping/>
  </p:clrMapOvr>
  <p:transition spd="med"/>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Confusing or over-technical language will prevent the patient being involved in the consultation and reduce marks for interpersonal skills. It will also affect time management and potentially patient safety as the patient will not understand the manageme"/>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Confusing or over-technical language will prevent the patient being involved in the consultation and reduce marks for interpersonal skills. It will also affect time management and potentially patient safety as the patient will not understand the management plan and the reasons for safety netting and follow up. As the patient does not understand their diagnosis and subsequent management, they will also feel unsupported and the outcome of the consultation will be unsatisfactory</a:t>
            </a:r>
          </a:p>
          <a:p>
            <a:pPr>
              <a:lnSpc>
                <a:spcPct val="80000"/>
              </a:lnSpc>
              <a:spcBef>
                <a:spcPts val="4200"/>
              </a:spcBef>
              <a:defRPr>
                <a:latin typeface="Graphik"/>
                <a:ea typeface="Graphik"/>
                <a:cs typeface="Graphik"/>
                <a:sym typeface="Graphik"/>
              </a:defRPr>
            </a:pPr>
            <a:r>
              <a:t>Clear language also needs to be adapted to the patients’ educational level and cultural context and this is impossible to achieve unless you have discovered the patients psychosocial information and ICE</a:t>
            </a:r>
          </a:p>
          <a:p>
            <a:pPr>
              <a:lnSpc>
                <a:spcPct val="80000"/>
              </a:lnSpc>
              <a:spcBef>
                <a:spcPts val="4200"/>
              </a:spcBef>
              <a:defRPr>
                <a:latin typeface="Graphik"/>
                <a:ea typeface="Graphik"/>
                <a:cs typeface="Graphik"/>
                <a:sym typeface="Graphik"/>
              </a:defRPr>
            </a:pPr>
            <a:r>
              <a:t>This is a skill which can be easily practised and perfected with the exercises below and should be a priority</a:t>
            </a:r>
          </a:p>
        </p:txBody>
      </p:sp>
    </p:spTree>
  </p:cSld>
  <p:clrMapOvr>
    <a:masterClrMapping/>
  </p:clrMapOvr>
  <p:transition spd="med"/>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359" name="Makes a working diagnosi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Makes a working diagnosis</a:t>
            </a:r>
          </a:p>
          <a:p>
            <a:pPr>
              <a:lnSpc>
                <a:spcPct val="80000"/>
              </a:lnSpc>
              <a:spcBef>
                <a:spcPts val="4200"/>
              </a:spcBef>
              <a:defRPr>
                <a:latin typeface="Graphik"/>
                <a:ea typeface="Graphik"/>
                <a:cs typeface="Graphik"/>
                <a:sym typeface="Graphik"/>
              </a:defRPr>
            </a:pPr>
            <a:r>
              <a:t>Offers a safe patient-centred management plan</a:t>
            </a:r>
          </a:p>
          <a:p>
            <a:pPr>
              <a:lnSpc>
                <a:spcPct val="80000"/>
              </a:lnSpc>
              <a:spcBef>
                <a:spcPts val="4200"/>
              </a:spcBef>
              <a:defRPr>
                <a:latin typeface="Graphik"/>
                <a:ea typeface="Graphik"/>
                <a:cs typeface="Graphik"/>
                <a:sym typeface="Graphik"/>
              </a:defRPr>
            </a:pPr>
            <a:r>
              <a:t>Provides follow-up and a safety net</a:t>
            </a:r>
          </a:p>
        </p:txBody>
      </p:sp>
    </p:spTree>
  </p:cSld>
  <p:clrMapOvr>
    <a:masterClrMapping/>
  </p:clrMapOvr>
  <p:transition spd="med"/>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362" name="Activity 1: Use patients!! Get them to ask the patients if the explanation they have just given is clear - if they answer no, ask why not?…"/>
          <p:cNvSpPr txBox="1">
            <a:spLocks noGrp="1"/>
          </p:cNvSpPr>
          <p:nvPr>
            <p:ph type="body" idx="1"/>
          </p:nvPr>
        </p:nvSpPr>
        <p:spPr>
          <a:prstGeom prst="rect">
            <a:avLst/>
          </a:prstGeom>
        </p:spPr>
        <p:txBody>
          <a:bodyPr/>
          <a:lstStyle/>
          <a:p>
            <a:pPr marL="540638" indent="-540638" defTabSz="2413955">
              <a:lnSpc>
                <a:spcPct val="80000"/>
              </a:lnSpc>
              <a:spcBef>
                <a:spcPts val="4100"/>
              </a:spcBef>
              <a:defRPr sz="4356">
                <a:latin typeface="Graphik"/>
                <a:ea typeface="Graphik"/>
                <a:cs typeface="Graphik"/>
                <a:sym typeface="Graphik"/>
              </a:defRPr>
            </a:pPr>
            <a:r>
              <a:t>Activity 1: Use patients!! Get them to ask the patients if the explanation they have just given is clear - if they answer no, ask why not?</a:t>
            </a:r>
          </a:p>
          <a:p>
            <a:pPr marL="540638" indent="-540638" defTabSz="2413955">
              <a:lnSpc>
                <a:spcPct val="80000"/>
              </a:lnSpc>
              <a:spcBef>
                <a:spcPts val="4100"/>
              </a:spcBef>
              <a:defRPr sz="4356">
                <a:latin typeface="Graphik"/>
                <a:ea typeface="Graphik"/>
                <a:cs typeface="Graphik"/>
                <a:sym typeface="Graphik"/>
              </a:defRPr>
            </a:pPr>
            <a:r>
              <a:t>Activity 2: Ask them to try to mirror the patient's language in the consultation</a:t>
            </a:r>
          </a:p>
          <a:p>
            <a:pPr marL="540638" indent="-540638" defTabSz="2413955">
              <a:lnSpc>
                <a:spcPct val="80000"/>
              </a:lnSpc>
              <a:spcBef>
                <a:spcPts val="4100"/>
              </a:spcBef>
              <a:defRPr sz="4356">
                <a:latin typeface="Graphik"/>
                <a:ea typeface="Graphik"/>
                <a:cs typeface="Graphik"/>
                <a:sym typeface="Graphik"/>
              </a:defRPr>
            </a:pPr>
            <a:r>
              <a:t>Activity 3: Ask them to show their video (with the patient's permission) to non-medical colleagues - do they think their explanation is clear and not ambiguous?</a:t>
            </a:r>
          </a:p>
          <a:p>
            <a:pPr marL="540638" indent="-540638" defTabSz="2413955">
              <a:lnSpc>
                <a:spcPct val="80000"/>
              </a:lnSpc>
              <a:spcBef>
                <a:spcPts val="4100"/>
              </a:spcBef>
              <a:defRPr sz="4356">
                <a:latin typeface="Graphik"/>
                <a:ea typeface="Graphik"/>
                <a:cs typeface="Graphik"/>
                <a:sym typeface="Graphik"/>
              </a:defRPr>
            </a:pPr>
            <a:r>
              <a:t>Activity 4: Ask them to practice with friends and family, to explain conditions and management plans - did they understand</a:t>
            </a:r>
          </a:p>
          <a:p>
            <a:pPr marL="540638" indent="-540638" defTabSz="2413955">
              <a:lnSpc>
                <a:spcPct val="80000"/>
              </a:lnSpc>
              <a:spcBef>
                <a:spcPts val="4100"/>
              </a:spcBef>
              <a:defRPr sz="4356">
                <a:latin typeface="Graphik"/>
                <a:ea typeface="Graphik"/>
                <a:cs typeface="Graphik"/>
                <a:sym typeface="Graphik"/>
              </a:defRPr>
            </a:pPr>
            <a:r>
              <a:t>Activity 5: Ask them to practice in their peer study groups. Come up with a list of common conditions and practise explaining the diagnosis of these conditions and the management. </a:t>
            </a:r>
            <a:r>
              <a:rPr u="sng">
                <a:hlinkClick r:id="rId2"/>
              </a:rPr>
              <a:t>patient.info</a:t>
            </a:r>
            <a:r>
              <a:t> is a very good source of clear phrases they can use</a:t>
            </a:r>
          </a:p>
        </p:txBody>
      </p:sp>
    </p:spTree>
  </p:cSld>
  <p:clrMapOvr>
    <a:masterClrMapping/>
  </p:clrMapOvr>
  <p:transition spd="med"/>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364" name="Uses ICE and psycho-social information"/>
          <p:cNvSpPr txBox="1">
            <a:spLocks noGrp="1"/>
          </p:cNvSpPr>
          <p:nvPr>
            <p:ph type="body" idx="1"/>
          </p:nvPr>
        </p:nvSpPr>
        <p:spPr>
          <a:prstGeom prst="rect">
            <a:avLst/>
          </a:prstGeom>
        </p:spPr>
        <p:txBody>
          <a:bodyPr/>
          <a:lstStyle>
            <a:lvl1pPr>
              <a:defRPr sz="9300">
                <a:latin typeface="Graphik"/>
                <a:ea typeface="Graphik"/>
                <a:cs typeface="Graphik"/>
                <a:sym typeface="Graphik"/>
              </a:defRPr>
            </a:lvl1pPr>
          </a:lstStyle>
          <a:p>
            <a:r>
              <a:t>Uses ICE and psycho-social information </a:t>
            </a:r>
          </a:p>
        </p:txBody>
      </p:sp>
    </p:spTree>
  </p:cSld>
  <p:clrMapOvr>
    <a:masterClrMapping/>
  </p:clrMapOvr>
  <p:transition spd="med"/>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Discovering ICE (and Cues &amp; Psycho-social information) is an essential component of the GP consultation which builds rapport, and enhances the diagnostic process…"/>
          <p:cNvSpPr txBox="1">
            <a:spLocks noGrp="1"/>
          </p:cNvSpPr>
          <p:nvPr>
            <p:ph type="body" idx="1"/>
          </p:nvPr>
        </p:nvSpPr>
        <p:spPr>
          <a:prstGeom prst="rect">
            <a:avLst/>
          </a:prstGeom>
        </p:spPr>
        <p:txBody>
          <a:bodyPr/>
          <a:lstStyle/>
          <a:p>
            <a:pPr marL="409575" indent="-409575" defTabSz="1828754">
              <a:lnSpc>
                <a:spcPct val="80000"/>
              </a:lnSpc>
              <a:spcBef>
                <a:spcPts val="3100"/>
              </a:spcBef>
              <a:defRPr sz="3300">
                <a:latin typeface="Graphik"/>
                <a:ea typeface="Graphik"/>
                <a:cs typeface="Graphik"/>
                <a:sym typeface="Graphik"/>
              </a:defRPr>
            </a:pPr>
            <a:r>
              <a:t>Discovering ICE (and Cues &amp; Psycho-social information) is an essential component of the GP consultation which builds rapport, and enhances the diagnostic process</a:t>
            </a:r>
          </a:p>
          <a:p>
            <a:pPr marL="409575" indent="-409575" defTabSz="1828754">
              <a:lnSpc>
                <a:spcPct val="80000"/>
              </a:lnSpc>
              <a:spcBef>
                <a:spcPts val="3100"/>
              </a:spcBef>
              <a:defRPr sz="3300">
                <a:latin typeface="Graphik"/>
                <a:ea typeface="Graphik"/>
                <a:cs typeface="Graphik"/>
                <a:sym typeface="Graphik"/>
              </a:defRPr>
            </a:pPr>
            <a:r>
              <a:t>The later step of using this patient-specific information is central to the formation of patient-centred management plans</a:t>
            </a:r>
          </a:p>
          <a:p>
            <a:pPr marL="409575" indent="-409575" defTabSz="1828754">
              <a:lnSpc>
                <a:spcPct val="80000"/>
              </a:lnSpc>
              <a:spcBef>
                <a:spcPts val="3100"/>
              </a:spcBef>
              <a:defRPr sz="3300">
                <a:latin typeface="Graphik"/>
                <a:ea typeface="Graphik"/>
                <a:cs typeface="Graphik"/>
                <a:sym typeface="Graphik"/>
              </a:defRPr>
            </a:pPr>
            <a:r>
              <a:t>Patient-centred management plans must involve the patients perspective in order to seem relevant to their lives. Without involving the patient and sharing the management options and plan with the patient, there is a risk the plan will seem unconnected with the patient’s concerns and therefore fail</a:t>
            </a:r>
          </a:p>
          <a:p>
            <a:pPr marL="409575" indent="-409575" defTabSz="1828754">
              <a:lnSpc>
                <a:spcPct val="80000"/>
              </a:lnSpc>
              <a:spcBef>
                <a:spcPts val="3100"/>
              </a:spcBef>
              <a:defRPr sz="3300">
                <a:latin typeface="Graphik"/>
                <a:ea typeface="Graphik"/>
                <a:cs typeface="Graphik"/>
                <a:sym typeface="Graphik"/>
              </a:defRPr>
            </a:pPr>
            <a:r>
              <a:t>In addition, there may be practical or psychological barriers to the implementation of management such as a failure to share the doctors assessment of risk. This is often most marked with a discordance between the patient and doctors ideas and expectations about lifestyle changes which may need to occur as part of evidence-based management. Similarly, a patient expecting referral or medical imaging is likely to remain recalcitrant if there has been no exploration of ICE earlier on</a:t>
            </a:r>
          </a:p>
          <a:p>
            <a:pPr marL="409575" indent="-409575" defTabSz="1828754">
              <a:lnSpc>
                <a:spcPct val="80000"/>
              </a:lnSpc>
              <a:spcBef>
                <a:spcPts val="3100"/>
              </a:spcBef>
              <a:defRPr sz="3300">
                <a:latin typeface="Graphik"/>
                <a:ea typeface="Graphik"/>
                <a:cs typeface="Graphik"/>
                <a:sym typeface="Graphik"/>
              </a:defRPr>
            </a:pPr>
            <a:r>
              <a:t>Using the patient-specific information therefore often requires the closely linked skill of negotiation and the doctor who does this effectively will achieve improved patient outcomes with greater concordance and satisfaction</a:t>
            </a:r>
          </a:p>
        </p:txBody>
      </p:sp>
    </p:spTree>
  </p:cSld>
  <p:clrMapOvr>
    <a:masterClrMapping/>
  </p:clrMapOvr>
  <p:transition spd="med"/>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369" name="Discovers psycho-social context and patient’s ICE, identifies cue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Discovers psycho-social context and patient’s ICE, identifies cues</a:t>
            </a:r>
          </a:p>
          <a:p>
            <a:pPr>
              <a:lnSpc>
                <a:spcPct val="80000"/>
              </a:lnSpc>
              <a:spcBef>
                <a:spcPts val="4200"/>
              </a:spcBef>
              <a:defRPr>
                <a:latin typeface="Graphik"/>
                <a:ea typeface="Graphik"/>
                <a:cs typeface="Graphik"/>
                <a:sym typeface="Graphik"/>
              </a:defRPr>
            </a:pPr>
            <a:r>
              <a:t>Generates and tests diagnostic hypotheses and excludes serious disease</a:t>
            </a:r>
          </a:p>
          <a:p>
            <a:pPr>
              <a:lnSpc>
                <a:spcPct val="80000"/>
              </a:lnSpc>
              <a:spcBef>
                <a:spcPts val="4200"/>
              </a:spcBef>
              <a:defRPr>
                <a:latin typeface="Graphik"/>
                <a:ea typeface="Graphik"/>
                <a:cs typeface="Graphik"/>
                <a:sym typeface="Graphik"/>
              </a:defRPr>
            </a:pPr>
            <a:r>
              <a:t>Makes a working diagnosis</a:t>
            </a:r>
          </a:p>
          <a:p>
            <a:pPr>
              <a:lnSpc>
                <a:spcPct val="80000"/>
              </a:lnSpc>
              <a:spcBef>
                <a:spcPts val="4200"/>
              </a:spcBef>
              <a:defRPr>
                <a:latin typeface="Graphik"/>
                <a:ea typeface="Graphik"/>
                <a:cs typeface="Graphik"/>
                <a:sym typeface="Graphik"/>
              </a:defRPr>
            </a:pPr>
            <a:r>
              <a:t>Offers a safe patient-centred management plan</a:t>
            </a:r>
          </a:p>
          <a:p>
            <a:pPr>
              <a:lnSpc>
                <a:spcPct val="80000"/>
              </a:lnSpc>
              <a:spcBef>
                <a:spcPts val="4200"/>
              </a:spcBef>
              <a:defRPr>
                <a:latin typeface="Graphik"/>
                <a:ea typeface="Graphik"/>
                <a:cs typeface="Graphik"/>
                <a:sym typeface="Graphik"/>
              </a:defRPr>
            </a:pPr>
            <a:r>
              <a:t>Provides follow-up and a safety net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sycho-social context"/>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Psycho-social context</a:t>
            </a:r>
          </a:p>
        </p:txBody>
      </p:sp>
      <p:sp>
        <p:nvSpPr>
          <p:cNvPr id="173" name="Obtaining information about psycho-social context is vital in the development of patient centred management plans. Some trainees do not ask about psycho-social context at all, or ask about it in a mechanistic way, not realising how important this informa"/>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Obtaining information about psycho-social context is vital in the development of patient centred management plans. Some trainees do not ask about psycho-social context at all, or ask about it in a mechanistic way, not realising how important this information is for the later part of the consultation</a:t>
            </a:r>
          </a:p>
          <a:p>
            <a:pPr>
              <a:lnSpc>
                <a:spcPct val="80000"/>
              </a:lnSpc>
              <a:spcBef>
                <a:spcPts val="4200"/>
              </a:spcBef>
              <a:defRPr>
                <a:latin typeface="Graphik"/>
                <a:ea typeface="Graphik"/>
                <a:cs typeface="Graphik"/>
                <a:sym typeface="Graphik"/>
              </a:defRPr>
            </a:pPr>
            <a:r>
              <a:t>The trainee needs to be able to:</a:t>
            </a:r>
          </a:p>
          <a:p>
            <a:pPr lvl="1">
              <a:lnSpc>
                <a:spcPct val="80000"/>
              </a:lnSpc>
              <a:spcBef>
                <a:spcPts val="4200"/>
              </a:spcBef>
              <a:defRPr>
                <a:latin typeface="Graphik"/>
                <a:ea typeface="Graphik"/>
                <a:cs typeface="Graphik"/>
                <a:sym typeface="Graphik"/>
              </a:defRPr>
            </a:pPr>
            <a:r>
              <a:t>Discover the relevant psycho-social information from the patient - this includes aspects of work life and home life.</a:t>
            </a:r>
          </a:p>
          <a:p>
            <a:pPr lvl="1">
              <a:lnSpc>
                <a:spcPct val="80000"/>
              </a:lnSpc>
              <a:spcBef>
                <a:spcPts val="4200"/>
              </a:spcBef>
              <a:defRPr>
                <a:latin typeface="Graphik"/>
                <a:ea typeface="Graphik"/>
                <a:cs typeface="Graphik"/>
                <a:sym typeface="Graphik"/>
              </a:defRPr>
            </a:pPr>
            <a:r>
              <a:t>Discover the impact of the problem on patient’s work and home life</a:t>
            </a:r>
          </a:p>
          <a:p>
            <a:pPr lvl="1">
              <a:lnSpc>
                <a:spcPct val="80000"/>
              </a:lnSpc>
              <a:spcBef>
                <a:spcPts val="4200"/>
              </a:spcBef>
              <a:defRPr>
                <a:latin typeface="Graphik"/>
                <a:ea typeface="Graphik"/>
                <a:cs typeface="Graphik"/>
                <a:sym typeface="Graphik"/>
              </a:defRPr>
            </a:pPr>
            <a:r>
              <a:t>Discover the way that home and work life impacts on the presenting problem</a:t>
            </a:r>
          </a:p>
        </p:txBody>
      </p:sp>
    </p:spTree>
  </p:cSld>
  <p:clrMapOvr>
    <a:masterClrMapping/>
  </p:clrMapOvr>
  <p:transition spd="med"/>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372" name="Activity 1: Ask them to practice the skill of remembering information about ICE and storing it for use later in the consultation…"/>
          <p:cNvSpPr txBox="1">
            <a:spLocks noGrp="1"/>
          </p:cNvSpPr>
          <p:nvPr>
            <p:ph type="body" idx="1"/>
          </p:nvPr>
        </p:nvSpPr>
        <p:spPr>
          <a:prstGeom prst="rect">
            <a:avLst/>
          </a:prstGeom>
        </p:spPr>
        <p:txBody>
          <a:bodyPr/>
          <a:lstStyle/>
          <a:p>
            <a:pPr marL="513333" indent="-513333" defTabSz="2292038">
              <a:lnSpc>
                <a:spcPct val="80000"/>
              </a:lnSpc>
              <a:spcBef>
                <a:spcPts val="3900"/>
              </a:spcBef>
              <a:defRPr sz="4136">
                <a:latin typeface="Graphik"/>
                <a:ea typeface="Graphik"/>
                <a:cs typeface="Graphik"/>
                <a:sym typeface="Graphik"/>
              </a:defRPr>
            </a:pPr>
            <a:r>
              <a:t>Activity 1: Ask them to practice the skill of remembering information about ICE and storing it for use later in the consultation</a:t>
            </a:r>
          </a:p>
          <a:p>
            <a:pPr marL="513333" indent="-513333" defTabSz="2292038">
              <a:lnSpc>
                <a:spcPct val="80000"/>
              </a:lnSpc>
              <a:spcBef>
                <a:spcPts val="3900"/>
              </a:spcBef>
              <a:defRPr sz="4136">
                <a:latin typeface="Graphik"/>
                <a:ea typeface="Graphik"/>
                <a:cs typeface="Graphik"/>
                <a:sym typeface="Graphik"/>
              </a:defRPr>
            </a:pPr>
            <a:r>
              <a:t>Activity 2: Review a series of their video consultations and see how often they use the information from ICE to help plan their management plan</a:t>
            </a:r>
          </a:p>
          <a:p>
            <a:pPr marL="513333" indent="-513333" defTabSz="2292038">
              <a:lnSpc>
                <a:spcPct val="80000"/>
              </a:lnSpc>
              <a:spcBef>
                <a:spcPts val="3900"/>
              </a:spcBef>
              <a:defRPr sz="4136">
                <a:latin typeface="Graphik"/>
                <a:ea typeface="Graphik"/>
                <a:cs typeface="Graphik"/>
                <a:sym typeface="Graphik"/>
              </a:defRPr>
            </a:pPr>
            <a:r>
              <a:t>Activity 3: In particular, look at consultations where patient's express a preference for a particular management plan. How often do they discuss this option with the patient?</a:t>
            </a:r>
          </a:p>
          <a:p>
            <a:pPr marL="513333" indent="-513333" defTabSz="2292038">
              <a:lnSpc>
                <a:spcPct val="80000"/>
              </a:lnSpc>
              <a:spcBef>
                <a:spcPts val="3900"/>
              </a:spcBef>
              <a:defRPr sz="4136">
                <a:latin typeface="Graphik"/>
                <a:ea typeface="Graphik"/>
                <a:cs typeface="Graphik"/>
                <a:sym typeface="Graphik"/>
              </a:defRPr>
            </a:pPr>
            <a:r>
              <a:t>Activity 4: Now devote some consultations (and video) sessions to using information from ICE to inform and improve their management plan - see if this involves the patient more in the consultation. Discuss these consultations together</a:t>
            </a:r>
          </a:p>
          <a:p>
            <a:pPr marL="513333" indent="-513333" defTabSz="2292038">
              <a:lnSpc>
                <a:spcPct val="80000"/>
              </a:lnSpc>
              <a:spcBef>
                <a:spcPts val="3900"/>
              </a:spcBef>
              <a:defRPr sz="4136">
                <a:latin typeface="Graphik"/>
                <a:ea typeface="Graphik"/>
                <a:cs typeface="Graphik"/>
                <a:sym typeface="Graphik"/>
              </a:defRPr>
            </a:pPr>
            <a:r>
              <a:t>Activity 5: Repeat the same exercises for information derives from Cues, and Psychosocial information</a:t>
            </a:r>
          </a:p>
        </p:txBody>
      </p:sp>
    </p:spTree>
  </p:cSld>
  <p:clrMapOvr>
    <a:masterClrMapping/>
  </p:clrMapOvr>
  <p:transition spd="med"/>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374" name="Share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Shares</a:t>
            </a:r>
          </a:p>
        </p:txBody>
      </p:sp>
    </p:spTree>
  </p:cSld>
  <p:clrMapOvr>
    <a:masterClrMapping/>
  </p:clrMapOvr>
  <p:transition spd="med"/>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 name="Being able to share ideas about the options for management ensures that the patient is involved in, and endorses, the management plan. Unless the doctor is able to effectively share options for management, the patient can be left confused about what the "/>
          <p:cNvSpPr txBox="1">
            <a:spLocks noGrp="1"/>
          </p:cNvSpPr>
          <p:nvPr>
            <p:ph type="body" idx="1"/>
          </p:nvPr>
        </p:nvSpPr>
        <p:spPr>
          <a:prstGeom prst="rect">
            <a:avLst/>
          </a:prstGeom>
        </p:spPr>
        <p:txBody>
          <a:bodyPr/>
          <a:lstStyle>
            <a:lvl1pPr defTabSz="975335">
              <a:spcBef>
                <a:spcPts val="1600"/>
              </a:spcBef>
              <a:defRPr sz="4760">
                <a:latin typeface="Graphik"/>
                <a:ea typeface="Graphik"/>
                <a:cs typeface="Graphik"/>
                <a:sym typeface="Graphik"/>
              </a:defRPr>
            </a:lvl1pPr>
          </a:lstStyle>
          <a:p>
            <a:r>
              <a:t>Being able to share ideas about the options for management ensures that the patient is involved in, and endorses, the management plan. Unless the doctor is able to effectively share options for management, the patient can be left confused about what the doctor is proposing, and unable to move on to making a decision about their treatment. Sharing ideas with the patient is closely linked with the three related skills of ‘Verbalises’, ‘Negotiates’ and ‘Supports’. Being able to verbalise what he/she is thinking allows the doctor to share management options. Being able to share options allows the doctor to negotiate with the patient. Sharing and supporting are linked skills that enable the patient to come to the best possible management decision</a:t>
            </a:r>
          </a:p>
        </p:txBody>
      </p:sp>
    </p:spTree>
  </p:cSld>
  <p:clrMapOvr>
    <a:masterClrMapping/>
  </p:clrMapOvr>
  <p:transition spd="med"/>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Effective sharing is characterised by the following features:"/>
          <p:cNvSpPr txBox="1">
            <a:spLocks noGrp="1"/>
          </p:cNvSpPr>
          <p:nvPr>
            <p:ph type="title"/>
          </p:nvPr>
        </p:nvSpPr>
        <p:spPr>
          <a:prstGeom prst="rect">
            <a:avLst/>
          </a:prstGeom>
        </p:spPr>
        <p:txBody>
          <a:bodyPr/>
          <a:lstStyle>
            <a:lvl1pPr defTabSz="1828800">
              <a:defRPr sz="6300" spc="-63">
                <a:latin typeface="Graphik"/>
                <a:ea typeface="Graphik"/>
                <a:cs typeface="Graphik"/>
                <a:sym typeface="Graphik"/>
              </a:defRPr>
            </a:lvl1pPr>
          </a:lstStyle>
          <a:p>
            <a:r>
              <a:t>Effective sharing is characterised by the following features:</a:t>
            </a:r>
          </a:p>
        </p:txBody>
      </p:sp>
      <p:sp>
        <p:nvSpPr>
          <p:cNvPr id="379" name="If possible, is based on information that the patient has already provided - for example, from exploring the patient’s ICE or their psychosocial background. Any particular expectations for management that the patient has already expressed are particularl"/>
          <p:cNvSpPr txBox="1">
            <a:spLocks noGrp="1"/>
          </p:cNvSpPr>
          <p:nvPr>
            <p:ph type="body" idx="1"/>
          </p:nvPr>
        </p:nvSpPr>
        <p:spPr>
          <a:prstGeom prst="rect">
            <a:avLst/>
          </a:prstGeom>
        </p:spPr>
        <p:txBody>
          <a:bodyPr/>
          <a:lstStyle/>
          <a:p>
            <a:pPr marL="348488" indent="-348488" defTabSz="2389572">
              <a:lnSpc>
                <a:spcPct val="80000"/>
              </a:lnSpc>
              <a:spcBef>
                <a:spcPts val="4100"/>
              </a:spcBef>
              <a:buSzPct val="100000"/>
              <a:defRPr sz="4312">
                <a:latin typeface="Graphik"/>
                <a:ea typeface="Graphik"/>
                <a:cs typeface="Graphik"/>
                <a:sym typeface="Graphik"/>
              </a:defRPr>
            </a:pPr>
            <a:r>
              <a:t>If possible, is based on information that the patient has already provided - for example, from exploring the patient’s ICE or their psychosocial background. Any particular expectations for management that the patient has already expressed are particularly important</a:t>
            </a:r>
          </a:p>
          <a:p>
            <a:pPr marL="348488" indent="-348488" defTabSz="2389572">
              <a:lnSpc>
                <a:spcPct val="80000"/>
              </a:lnSpc>
              <a:spcBef>
                <a:spcPts val="4100"/>
              </a:spcBef>
              <a:buSzPct val="100000"/>
              <a:defRPr sz="4312">
                <a:latin typeface="Graphik"/>
                <a:ea typeface="Graphik"/>
                <a:cs typeface="Graphik"/>
                <a:sym typeface="Graphik"/>
              </a:defRPr>
            </a:pPr>
            <a:r>
              <a:t>It goes at the patient’s pace and uses language that is understandable to the patient</a:t>
            </a:r>
          </a:p>
          <a:p>
            <a:pPr marL="348488" indent="-348488" defTabSz="2389572">
              <a:lnSpc>
                <a:spcPct val="80000"/>
              </a:lnSpc>
              <a:spcBef>
                <a:spcPts val="4100"/>
              </a:spcBef>
              <a:buSzPct val="100000"/>
              <a:defRPr sz="4312">
                <a:latin typeface="Graphik"/>
                <a:ea typeface="Graphik"/>
                <a:cs typeface="Graphik"/>
                <a:sym typeface="Graphik"/>
              </a:defRPr>
            </a:pPr>
            <a:r>
              <a:t>It is interactive - it feels like a conversation rather than a lecture. The term “chunks and checks” captures the conversational aspect of the process - the doctor presents small chunks of information about a particular option, then expects the patient to respond to that information</a:t>
            </a:r>
          </a:p>
          <a:p>
            <a:pPr marL="348488" indent="-348488" defTabSz="2389572">
              <a:lnSpc>
                <a:spcPct val="80000"/>
              </a:lnSpc>
              <a:spcBef>
                <a:spcPts val="4100"/>
              </a:spcBef>
              <a:buSzPct val="100000"/>
              <a:defRPr sz="4312">
                <a:latin typeface="Graphik"/>
                <a:ea typeface="Graphik"/>
                <a:cs typeface="Graphik"/>
                <a:sym typeface="Graphik"/>
              </a:defRPr>
            </a:pPr>
            <a:r>
              <a:t>It incorporates concerns expressed by the patient (both verbally and non-verbally) about the management options</a:t>
            </a:r>
          </a:p>
        </p:txBody>
      </p:sp>
    </p:spTree>
  </p:cSld>
  <p:clrMapOvr>
    <a:masterClrMapping/>
  </p:clrMapOvr>
  <p:transition spd="med"/>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Related interpersonal skill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Related interpersonal skills </a:t>
            </a:r>
          </a:p>
        </p:txBody>
      </p:sp>
      <p:sp>
        <p:nvSpPr>
          <p:cNvPr id="382" name="Makes a working diagnosis…"/>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Makes a working diagnosis</a:t>
            </a:r>
          </a:p>
          <a:p>
            <a:pPr>
              <a:lnSpc>
                <a:spcPct val="80000"/>
              </a:lnSpc>
              <a:spcBef>
                <a:spcPts val="4200"/>
              </a:spcBef>
              <a:defRPr>
                <a:latin typeface="Graphik"/>
                <a:ea typeface="Graphik"/>
                <a:cs typeface="Graphik"/>
                <a:sym typeface="Graphik"/>
              </a:defRPr>
            </a:pPr>
            <a:r>
              <a:t>Provides follow-up and a safety net</a:t>
            </a:r>
          </a:p>
        </p:txBody>
      </p:sp>
    </p:spTree>
  </p:cSld>
  <p:clrMapOvr>
    <a:masterClrMapping/>
  </p:clrMapOvr>
  <p:transition spd="med"/>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 name="How to help the trainee"/>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How to help the trainee </a:t>
            </a:r>
          </a:p>
        </p:txBody>
      </p:sp>
      <p:sp>
        <p:nvSpPr>
          <p:cNvPr id="385" name="Activity 1: Watch a series of their video consultations and ask them to write down the number of times they shared your thoughts about management with the patient? Do the same with your consultations, and list the difference between your consultations an"/>
          <p:cNvSpPr txBox="1">
            <a:spLocks noGrp="1"/>
          </p:cNvSpPr>
          <p:nvPr>
            <p:ph type="body" idx="1"/>
          </p:nvPr>
        </p:nvSpPr>
        <p:spPr>
          <a:prstGeom prst="rect">
            <a:avLst/>
          </a:prstGeom>
        </p:spPr>
        <p:txBody>
          <a:bodyPr/>
          <a:lstStyle/>
          <a:p>
            <a:pPr marL="398653" indent="-398653" defTabSz="1779987">
              <a:lnSpc>
                <a:spcPct val="80000"/>
              </a:lnSpc>
              <a:spcBef>
                <a:spcPts val="3000"/>
              </a:spcBef>
              <a:defRPr sz="3212">
                <a:latin typeface="Graphik"/>
                <a:ea typeface="Graphik"/>
                <a:cs typeface="Graphik"/>
                <a:sym typeface="Graphik"/>
              </a:defRPr>
            </a:pPr>
            <a:r>
              <a:rPr b="1"/>
              <a:t>Activity 1</a:t>
            </a:r>
            <a:r>
              <a:t>: Watch a series of their video consultations and ask them to write down the number of times they shared your thoughts about management with the patient? Do the same with your consultations, and list the difference between your consultations and their consultations</a:t>
            </a:r>
          </a:p>
          <a:p>
            <a:pPr marL="398653" indent="-398653" defTabSz="1779987">
              <a:lnSpc>
                <a:spcPct val="80000"/>
              </a:lnSpc>
              <a:spcBef>
                <a:spcPts val="3000"/>
              </a:spcBef>
              <a:defRPr sz="3212">
                <a:latin typeface="Graphik"/>
                <a:ea typeface="Graphik"/>
                <a:cs typeface="Graphik"/>
                <a:sym typeface="Graphik"/>
              </a:defRPr>
            </a:pPr>
            <a:r>
              <a:rPr b="1"/>
              <a:t>Activity 2</a:t>
            </a:r>
            <a:r>
              <a:t>: Ask them why sharing opportunities were missed. Consider the following possibilities:</a:t>
            </a:r>
          </a:p>
          <a:p>
            <a:pPr marL="797306" lvl="1" indent="-398653" defTabSz="1779987">
              <a:lnSpc>
                <a:spcPct val="80000"/>
              </a:lnSpc>
              <a:spcBef>
                <a:spcPts val="3000"/>
              </a:spcBef>
              <a:defRPr sz="3212">
                <a:latin typeface="Graphik"/>
                <a:ea typeface="Graphik"/>
                <a:cs typeface="Graphik"/>
                <a:sym typeface="Graphik"/>
              </a:defRPr>
            </a:pPr>
            <a:r>
              <a:t>Lack of a range of options to share with the patient (this is a knowledge problem)</a:t>
            </a:r>
          </a:p>
          <a:p>
            <a:pPr marL="797306" lvl="1" indent="-398653" defTabSz="1779987">
              <a:lnSpc>
                <a:spcPct val="80000"/>
              </a:lnSpc>
              <a:spcBef>
                <a:spcPts val="3000"/>
              </a:spcBef>
              <a:defRPr sz="3212">
                <a:latin typeface="Graphik"/>
                <a:ea typeface="Graphik"/>
                <a:cs typeface="Graphik"/>
                <a:sym typeface="Graphik"/>
              </a:defRPr>
            </a:pPr>
            <a:r>
              <a:t>Poor identification of cues or ICE or psychosocial context earlier in the consultation</a:t>
            </a:r>
          </a:p>
          <a:p>
            <a:pPr marL="797306" lvl="1" indent="-398653" defTabSz="1779987">
              <a:lnSpc>
                <a:spcPct val="80000"/>
              </a:lnSpc>
              <a:spcBef>
                <a:spcPts val="3000"/>
              </a:spcBef>
              <a:defRPr sz="3212">
                <a:latin typeface="Graphik"/>
                <a:ea typeface="Graphik"/>
                <a:cs typeface="Graphik"/>
                <a:sym typeface="Graphik"/>
              </a:defRPr>
            </a:pPr>
            <a:r>
              <a:t>Poor use of information gained earlier in the consultation, particularly in the area of expectations</a:t>
            </a:r>
          </a:p>
          <a:p>
            <a:pPr marL="797306" lvl="1" indent="-398653" defTabSz="1779987">
              <a:lnSpc>
                <a:spcPct val="80000"/>
              </a:lnSpc>
              <a:spcBef>
                <a:spcPts val="3000"/>
              </a:spcBef>
              <a:defRPr sz="3212">
                <a:latin typeface="Graphik"/>
                <a:ea typeface="Graphik"/>
                <a:cs typeface="Graphik"/>
                <a:sym typeface="Graphik"/>
              </a:defRPr>
            </a:pPr>
            <a:r>
              <a:t>Offering a range of management options without relating them to the patient’s life</a:t>
            </a:r>
          </a:p>
          <a:p>
            <a:pPr marL="797306" lvl="1" indent="-398653" defTabSz="1779987">
              <a:lnSpc>
                <a:spcPct val="80000"/>
              </a:lnSpc>
              <a:spcBef>
                <a:spcPts val="3000"/>
              </a:spcBef>
              <a:defRPr sz="3212">
                <a:latin typeface="Graphik"/>
                <a:ea typeface="Graphik"/>
                <a:cs typeface="Graphik"/>
                <a:sym typeface="Graphik"/>
              </a:defRPr>
            </a:pPr>
            <a:r>
              <a:t>Not explaining the pros and cons or evidence-base of the various options</a:t>
            </a:r>
          </a:p>
          <a:p>
            <a:pPr marL="797306" lvl="1" indent="-398653" defTabSz="1779987">
              <a:lnSpc>
                <a:spcPct val="80000"/>
              </a:lnSpc>
              <a:spcBef>
                <a:spcPts val="3000"/>
              </a:spcBef>
              <a:defRPr sz="3212">
                <a:latin typeface="Graphik"/>
                <a:ea typeface="Graphik"/>
                <a:cs typeface="Graphik"/>
                <a:sym typeface="Graphik"/>
              </a:defRPr>
            </a:pPr>
            <a:r>
              <a:t>Using technical language that does not allow the patient to be part of the conversation</a:t>
            </a:r>
          </a:p>
          <a:p>
            <a:pPr marL="398653" indent="-398653" defTabSz="1779987">
              <a:lnSpc>
                <a:spcPct val="80000"/>
              </a:lnSpc>
              <a:spcBef>
                <a:spcPts val="3000"/>
              </a:spcBef>
              <a:defRPr sz="3212">
                <a:latin typeface="Graphik"/>
                <a:ea typeface="Graphik"/>
                <a:cs typeface="Graphik"/>
                <a:sym typeface="Graphik"/>
              </a:defRPr>
            </a:pPr>
            <a:r>
              <a:rPr b="1"/>
              <a:t>Activity 3</a:t>
            </a:r>
            <a:r>
              <a:t>: Ask them to conduct a series of consultations where they specifically share more of their thoughts about management, using the information gained from Activity 2</a:t>
            </a:r>
          </a:p>
        </p:txBody>
      </p:sp>
    </p:spTree>
  </p:cSld>
  <p:clrMapOvr>
    <a:masterClrMapping/>
  </p:clrMapOvr>
  <p:transition spd="med"/>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Activity 4: Practice checking patient understanding of management options, using a phrase that is comfortable for them. Do this in a selective way - focussing on situations when the consultation is complex or the patient's has some disability that might "/>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rPr b="1"/>
              <a:t>Activity 4</a:t>
            </a:r>
            <a:r>
              <a:t>: Practice checking patient understanding of management options, using a phrase that is comfortable for them. Do this in a selective way - focussing on situations when the consultation is complex or the patient's has some disability that might impair understanding</a:t>
            </a:r>
          </a:p>
          <a:p>
            <a:pPr>
              <a:lnSpc>
                <a:spcPct val="80000"/>
              </a:lnSpc>
              <a:spcBef>
                <a:spcPts val="4200"/>
              </a:spcBef>
              <a:defRPr>
                <a:latin typeface="Graphik"/>
                <a:ea typeface="Graphik"/>
                <a:cs typeface="Graphik"/>
                <a:sym typeface="Graphik"/>
              </a:defRPr>
            </a:pPr>
            <a:r>
              <a:rPr b="1"/>
              <a:t>Activity 5</a:t>
            </a:r>
            <a:r>
              <a:t>: Don’t forget discussion of safety netting and follow up - these need to be shared too. So review their consultations to see how they end consultations and plan follow up - is the patient involved in this process as much as in the process of agreeing a management plan?</a:t>
            </a:r>
          </a:p>
        </p:txBody>
      </p:sp>
    </p:spTree>
  </p:cSld>
  <p:clrMapOvr>
    <a:masterClrMapping/>
  </p:clrMapOvr>
  <p:transition spd="med"/>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accent3">
            <a:hueOff val="571091"/>
            <a:satOff val="15926"/>
            <a:lumOff val="22314"/>
          </a:schemeClr>
        </a:solidFill>
        <a:effectLst/>
      </p:bgPr>
    </p:bg>
    <p:spTree>
      <p:nvGrpSpPr>
        <p:cNvPr id="1" name=""/>
        <p:cNvGrpSpPr/>
        <p:nvPr/>
      </p:nvGrpSpPr>
      <p:grpSpPr>
        <a:xfrm>
          <a:off x="0" y="0"/>
          <a:ext cx="0" cy="0"/>
          <a:chOff x="0" y="0"/>
          <a:chExt cx="0" cy="0"/>
        </a:xfrm>
      </p:grpSpPr>
      <p:sp>
        <p:nvSpPr>
          <p:cNvPr id="389" name="Negotiates"/>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Negotiates </a:t>
            </a:r>
          </a:p>
        </p:txBody>
      </p:sp>
    </p:spTree>
  </p:cSld>
  <p:clrMapOvr>
    <a:masterClrMapping/>
  </p:clrMapOvr>
  <p:transition spd="med"/>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 name="Many consultations involve a degree of negotiation, and such cases can cause major problems for trainees. Negotiation is most commonly required to persuade patients to adopt a particular management plan, as in the examples below:…"/>
          <p:cNvSpPr txBox="1">
            <a:spLocks noGrp="1"/>
          </p:cNvSpPr>
          <p:nvPr>
            <p:ph type="body" idx="1"/>
          </p:nvPr>
        </p:nvSpPr>
        <p:spPr>
          <a:prstGeom prst="rect">
            <a:avLst/>
          </a:prstGeom>
        </p:spPr>
        <p:txBody>
          <a:bodyPr/>
          <a:lstStyle/>
          <a:p>
            <a:pPr marL="431419" indent="-431419" defTabSz="1926287">
              <a:lnSpc>
                <a:spcPct val="80000"/>
              </a:lnSpc>
              <a:spcBef>
                <a:spcPts val="3300"/>
              </a:spcBef>
              <a:defRPr sz="3476">
                <a:latin typeface="Graphik"/>
                <a:ea typeface="Graphik"/>
                <a:cs typeface="Graphik"/>
                <a:sym typeface="Graphik"/>
              </a:defRPr>
            </a:pPr>
            <a:r>
              <a:t>Many consultations involve a degree of negotiation, and such cases can cause major problems for trainees. Negotiation is most commonly required to persuade patients to adopt a particular management plan, as in the examples below:</a:t>
            </a:r>
          </a:p>
          <a:p>
            <a:pPr marL="862838" lvl="1" indent="-431419" defTabSz="1926287">
              <a:lnSpc>
                <a:spcPct val="80000"/>
              </a:lnSpc>
              <a:spcBef>
                <a:spcPts val="3300"/>
              </a:spcBef>
              <a:defRPr sz="3476">
                <a:latin typeface="Graphik"/>
                <a:ea typeface="Graphik"/>
                <a:cs typeface="Graphik"/>
                <a:sym typeface="Graphik"/>
              </a:defRPr>
            </a:pPr>
            <a:r>
              <a:t>Patients who request unsafe or unhelpful or overly-expensive treatments (eg strong opiates for mechanical back pain) when the doctor needs to negotiate towards an alternative treatment plan</a:t>
            </a:r>
          </a:p>
          <a:p>
            <a:pPr marL="862838" lvl="1" indent="-431419" defTabSz="1926287">
              <a:lnSpc>
                <a:spcPct val="80000"/>
              </a:lnSpc>
              <a:spcBef>
                <a:spcPts val="3300"/>
              </a:spcBef>
              <a:defRPr sz="3476">
                <a:latin typeface="Graphik"/>
                <a:ea typeface="Graphik"/>
                <a:cs typeface="Graphik"/>
                <a:sym typeface="Graphik"/>
              </a:defRPr>
            </a:pPr>
            <a:r>
              <a:t>Patients who would be helped by a change in their lifestyle (eg stopping smoking, or losing weight) but are initially reluctant to make these changes</a:t>
            </a:r>
          </a:p>
          <a:p>
            <a:pPr marL="862838" lvl="1" indent="-431419" defTabSz="1926287">
              <a:lnSpc>
                <a:spcPct val="80000"/>
              </a:lnSpc>
              <a:spcBef>
                <a:spcPts val="3300"/>
              </a:spcBef>
              <a:defRPr sz="3476">
                <a:latin typeface="Graphik"/>
                <a:ea typeface="Graphik"/>
                <a:cs typeface="Graphik"/>
                <a:sym typeface="Graphik"/>
              </a:defRPr>
            </a:pPr>
            <a:r>
              <a:t>Patients who would be helped by a particular type of medication (eg lipid-lowering medication) but are initially unwilling to consider such treatment</a:t>
            </a:r>
          </a:p>
          <a:p>
            <a:pPr marL="862838" lvl="1" indent="-431419" defTabSz="1926287">
              <a:lnSpc>
                <a:spcPct val="80000"/>
              </a:lnSpc>
              <a:spcBef>
                <a:spcPts val="3300"/>
              </a:spcBef>
              <a:defRPr sz="3476">
                <a:latin typeface="Graphik"/>
                <a:ea typeface="Graphik"/>
                <a:cs typeface="Graphik"/>
                <a:sym typeface="Graphik"/>
              </a:defRPr>
            </a:pPr>
            <a:r>
              <a:t>Patients who need to be admitted, but have other plans which they are reluctant to abandon in order to access hospital care</a:t>
            </a:r>
          </a:p>
          <a:p>
            <a:pPr marL="862838" lvl="1" indent="-431419" defTabSz="1926287">
              <a:lnSpc>
                <a:spcPct val="80000"/>
              </a:lnSpc>
              <a:spcBef>
                <a:spcPts val="3300"/>
              </a:spcBef>
              <a:defRPr sz="3476">
                <a:latin typeface="Graphik"/>
                <a:ea typeface="Graphik"/>
                <a:cs typeface="Graphik"/>
                <a:sym typeface="Graphik"/>
              </a:defRPr>
            </a:pPr>
            <a:r>
              <a:t>Patients who have disengaged from their management plan and need to be persuaded that this treatment is still important</a:t>
            </a:r>
          </a:p>
        </p:txBody>
      </p:sp>
    </p:spTree>
  </p:cSld>
  <p:clrMapOvr>
    <a:masterClrMapping/>
  </p:clrMapOvr>
  <p:transition spd="med"/>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 name="Negotiating skills may be needed to:"/>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Negotiating skills may be needed to:</a:t>
            </a:r>
          </a:p>
        </p:txBody>
      </p:sp>
      <p:sp>
        <p:nvSpPr>
          <p:cNvPr id="394" name="Persuade a patient to accept a particular line of questioning…"/>
          <p:cNvSpPr txBox="1">
            <a:spLocks noGrp="1"/>
          </p:cNvSpPr>
          <p:nvPr>
            <p:ph type="body" idx="1"/>
          </p:nvPr>
        </p:nvSpPr>
        <p:spPr>
          <a:prstGeom prst="rect">
            <a:avLst/>
          </a:prstGeom>
        </p:spPr>
        <p:txBody>
          <a:bodyPr/>
          <a:lstStyle/>
          <a:p>
            <a:pPr>
              <a:lnSpc>
                <a:spcPct val="80000"/>
              </a:lnSpc>
              <a:spcBef>
                <a:spcPts val="4200"/>
              </a:spcBef>
              <a:defRPr>
                <a:latin typeface="Graphik"/>
                <a:ea typeface="Graphik"/>
                <a:cs typeface="Graphik"/>
                <a:sym typeface="Graphik"/>
              </a:defRPr>
            </a:pPr>
            <a:r>
              <a:t>Persuade a patient to accept a particular line of questioning</a:t>
            </a:r>
          </a:p>
          <a:p>
            <a:pPr>
              <a:lnSpc>
                <a:spcPct val="80000"/>
              </a:lnSpc>
              <a:spcBef>
                <a:spcPts val="4200"/>
              </a:spcBef>
              <a:defRPr>
                <a:latin typeface="Graphik"/>
                <a:ea typeface="Graphik"/>
                <a:cs typeface="Graphik"/>
                <a:sym typeface="Graphik"/>
              </a:defRPr>
            </a:pPr>
            <a:r>
              <a:t>Persuade a patient about the correctness of a particular diagnosis</a:t>
            </a:r>
          </a:p>
          <a:p>
            <a:pPr>
              <a:lnSpc>
                <a:spcPct val="80000"/>
              </a:lnSpc>
              <a:spcBef>
                <a:spcPts val="4200"/>
              </a:spcBef>
              <a:defRPr>
                <a:latin typeface="Graphik"/>
                <a:ea typeface="Graphik"/>
                <a:cs typeface="Graphik"/>
                <a:sym typeface="Graphik"/>
              </a:defRPr>
            </a:pPr>
            <a:r>
              <a:t>Persuade the patient about the importance of follow up or safety netting</a:t>
            </a:r>
          </a:p>
        </p:txBody>
      </p:sp>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8680</Words>
  <Application>Microsoft Office PowerPoint</Application>
  <PresentationFormat>Custom</PresentationFormat>
  <Paragraphs>448</Paragraphs>
  <Slides>108</Slides>
  <Notes>0</Notes>
  <HiddenSlides>0</HiddenSlides>
  <MMClips>0</MMClips>
  <ScaleCrop>false</ScaleCrop>
  <HeadingPairs>
    <vt:vector size="4" baseType="variant">
      <vt:variant>
        <vt:lpstr>Theme</vt:lpstr>
      </vt:variant>
      <vt:variant>
        <vt:i4>1</vt:i4>
      </vt:variant>
      <vt:variant>
        <vt:lpstr>Slide Titles</vt:lpstr>
      </vt:variant>
      <vt:variant>
        <vt:i4>108</vt:i4>
      </vt:variant>
    </vt:vector>
  </HeadingPairs>
  <TitlesOfParts>
    <vt:vector size="109" baseType="lpstr">
      <vt:lpstr>23_ClassicWhite</vt:lpstr>
      <vt:lpstr>Teaching consultation skills</vt:lpstr>
      <vt:lpstr>7 tasks</vt:lpstr>
      <vt:lpstr>Opens consultation</vt:lpstr>
      <vt:lpstr>PowerPoint Presentation</vt:lpstr>
      <vt:lpstr>Positive behaviours the trainee should consider</vt:lpstr>
      <vt:lpstr>Related interpersonal skills </vt:lpstr>
      <vt:lpstr>How to help the trainee</vt:lpstr>
      <vt:lpstr>PowerPoint Presentation</vt:lpstr>
      <vt:lpstr>Psycho-social context</vt:lpstr>
      <vt:lpstr>Patient’s ideas, concerns and expectations. Identifies cues</vt:lpstr>
      <vt:lpstr>Related interpersonal skills </vt:lpstr>
      <vt:lpstr>How to help the trainee </vt:lpstr>
      <vt:lpstr>PowerPoint Presentation</vt:lpstr>
      <vt:lpstr>PowerPoint Presentation</vt:lpstr>
      <vt:lpstr>PowerPoint Presentation</vt:lpstr>
      <vt:lpstr>PowerPoint Presentation</vt:lpstr>
      <vt:lpstr>PowerPoint Presentation</vt:lpstr>
      <vt:lpstr>PowerPoint Presentation</vt:lpstr>
      <vt:lpstr>Related interpersonal skills </vt:lpstr>
      <vt:lpstr>How to help the trainee</vt:lpstr>
      <vt:lpstr>PowerPoint Presentation</vt:lpstr>
      <vt:lpstr>PowerPoint Presentation</vt:lpstr>
      <vt:lpstr>PowerPoint Presentation</vt:lpstr>
      <vt:lpstr>Related interpersonal skills </vt:lpstr>
      <vt:lpstr>How to help the trainee</vt:lpstr>
      <vt:lpstr>PowerPoint Presentation</vt:lpstr>
      <vt:lpstr>PowerPoint Presentation</vt:lpstr>
      <vt:lpstr>No diagnosis or diagnosis not shared</vt:lpstr>
      <vt:lpstr>Wrong diagnosis </vt:lpstr>
      <vt:lpstr>Related interpersonal skills </vt:lpstr>
      <vt:lpstr>How to help the trainee </vt:lpstr>
      <vt:lpstr>PowerPoint Presentation</vt:lpstr>
      <vt:lpstr>PowerPoint Presentation</vt:lpstr>
      <vt:lpstr>Offers a safe patient-centred management plan</vt:lpstr>
      <vt:lpstr>PowerPoint Presentation</vt:lpstr>
      <vt:lpstr>Related interpersonal skills </vt:lpstr>
      <vt:lpstr>How to help the trainee</vt:lpstr>
      <vt:lpstr>PowerPoint Presentation</vt:lpstr>
      <vt:lpstr>PowerPoint Presentation</vt:lpstr>
      <vt:lpstr>PowerPoint Presentation</vt:lpstr>
      <vt:lpstr>PowerPoint Presentation</vt:lpstr>
      <vt:lpstr>Related interpersonal skills </vt:lpstr>
      <vt:lpstr>How to help the trainee </vt:lpstr>
      <vt:lpstr>Generates rapport </vt:lpstr>
      <vt:lpstr>PowerPoint Presentation</vt:lpstr>
      <vt:lpstr>Behaviours enhancing rapport </vt:lpstr>
      <vt:lpstr>Related interpersonal skills </vt:lpstr>
      <vt:lpstr>How to help the trainee</vt:lpstr>
      <vt:lpstr>PowerPoint Presentation</vt:lpstr>
      <vt:lpstr>PowerPoint Presentation</vt:lpstr>
      <vt:lpstr>Uses open and closed questions </vt:lpstr>
      <vt:lpstr>PowerPoint Presentation</vt:lpstr>
      <vt:lpstr>Related interpersonal skills </vt:lpstr>
      <vt:lpstr>How to help the trainee </vt:lpstr>
      <vt:lpstr>PowerPoint Presentation</vt:lpstr>
      <vt:lpstr>Listens and shows curiosity </vt:lpstr>
      <vt:lpstr>PowerPoint Presentation</vt:lpstr>
      <vt:lpstr>Related interpersonal skills </vt:lpstr>
      <vt:lpstr>Curiosity </vt:lpstr>
      <vt:lpstr>Listening </vt:lpstr>
      <vt:lpstr>Clarifies </vt:lpstr>
      <vt:lpstr>PowerPoint Presentation</vt:lpstr>
      <vt:lpstr>Related interpersonal skills </vt:lpstr>
      <vt:lpstr>How to help the trainee </vt:lpstr>
      <vt:lpstr>PowerPoint Presentation</vt:lpstr>
      <vt:lpstr>Remains alert and responsive to cues </vt:lpstr>
      <vt:lpstr>PowerPoint Presentation</vt:lpstr>
      <vt:lpstr>Examples of cues occurring later in the consultation </vt:lpstr>
      <vt:lpstr>Related interpersonal skills </vt:lpstr>
      <vt:lpstr>PowerPoint Presentation</vt:lpstr>
      <vt:lpstr>Seeks informed consent</vt:lpstr>
      <vt:lpstr>PowerPoint Presentation</vt:lpstr>
      <vt:lpstr>Related interpersonal skills </vt:lpstr>
      <vt:lpstr>How to help the trainee </vt:lpstr>
      <vt:lpstr>Verbalises </vt:lpstr>
      <vt:lpstr>PowerPoint Presentation</vt:lpstr>
      <vt:lpstr>Examples of its use:</vt:lpstr>
      <vt:lpstr>Overzealous permission seeking</vt:lpstr>
      <vt:lpstr>Related interpersonal skills </vt:lpstr>
      <vt:lpstr>How to help the trainee </vt:lpstr>
      <vt:lpstr>PowerPoint Presentation</vt:lpstr>
      <vt:lpstr>PowerPoint Presentation</vt:lpstr>
      <vt:lpstr>PowerPoint Presentation</vt:lpstr>
      <vt:lpstr>PowerPoint Presentation</vt:lpstr>
      <vt:lpstr>Related interpersonal skills </vt:lpstr>
      <vt:lpstr>How to help the trainee </vt:lpstr>
      <vt:lpstr>PowerPoint Presentation</vt:lpstr>
      <vt:lpstr>PowerPoint Presentation</vt:lpstr>
      <vt:lpstr>Related interpersonal skills </vt:lpstr>
      <vt:lpstr>How to help the trainee </vt:lpstr>
      <vt:lpstr>Shares</vt:lpstr>
      <vt:lpstr>PowerPoint Presentation</vt:lpstr>
      <vt:lpstr>Effective sharing is characterised by the following features:</vt:lpstr>
      <vt:lpstr>Related interpersonal skills </vt:lpstr>
      <vt:lpstr>How to help the trainee </vt:lpstr>
      <vt:lpstr>PowerPoint Presentation</vt:lpstr>
      <vt:lpstr>Negotiates </vt:lpstr>
      <vt:lpstr>PowerPoint Presentation</vt:lpstr>
      <vt:lpstr>Negotiating skills may be needed to:</vt:lpstr>
      <vt:lpstr>Useful generic strategies for negotiation </vt:lpstr>
      <vt:lpstr>Related interpersonal skills </vt:lpstr>
      <vt:lpstr>How to help the trainee </vt:lpstr>
      <vt:lpstr>PowerPoint Presentation</vt:lpstr>
      <vt:lpstr>PowerPoint Presentation</vt:lpstr>
      <vt:lpstr>Involves the following steps:</vt:lpstr>
      <vt:lpstr>Checking understanding </vt:lpstr>
      <vt:lpstr>Related interpersonal skills </vt:lpstr>
      <vt:lpstr>How to help the trainee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consultation skills</dc:title>
  <dc:creator>Chris Webb</dc:creator>
  <cp:lastModifiedBy>Chris Webb</cp:lastModifiedBy>
  <cp:revision>1</cp:revision>
  <dcterms:modified xsi:type="dcterms:W3CDTF">2021-02-14T12:30:47Z</dcterms:modified>
</cp:coreProperties>
</file>