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sldIdLst>
    <p:sldId id="262" r:id="rId3"/>
    <p:sldId id="263" r:id="rId4"/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mmond" userId="160729511a31b825" providerId="LiveId" clId="{A67B4BC8-DDC5-4B62-A007-4645127A2E0A}"/>
    <pc:docChg chg="undo custSel addSld delSld modSld sldOrd">
      <pc:chgData name="Peter Hammond" userId="160729511a31b825" providerId="LiveId" clId="{A67B4BC8-DDC5-4B62-A007-4645127A2E0A}" dt="2018-03-12T12:09:52.595" v="852" actId="20577"/>
      <pc:docMkLst>
        <pc:docMk/>
      </pc:docMkLst>
      <pc:sldChg chg="modSp add">
        <pc:chgData name="Peter Hammond" userId="160729511a31b825" providerId="LiveId" clId="{A67B4BC8-DDC5-4B62-A007-4645127A2E0A}" dt="2018-03-12T11:03:54.600" v="47" actId="20577"/>
        <pc:sldMkLst>
          <pc:docMk/>
          <pc:sldMk cId="4127333462" sldId="261"/>
        </pc:sldMkLst>
        <pc:spChg chg="mod">
          <ac:chgData name="Peter Hammond" userId="160729511a31b825" providerId="LiveId" clId="{A67B4BC8-DDC5-4B62-A007-4645127A2E0A}" dt="2018-03-12T11:02:58.190" v="9" actId="20577"/>
          <ac:spMkLst>
            <pc:docMk/>
            <pc:sldMk cId="4127333462" sldId="261"/>
            <ac:spMk id="2" creationId="{8A0ED922-6250-4162-885A-6C7178BA5BE3}"/>
          </ac:spMkLst>
        </pc:spChg>
        <pc:spChg chg="mod">
          <ac:chgData name="Peter Hammond" userId="160729511a31b825" providerId="LiveId" clId="{A67B4BC8-DDC5-4B62-A007-4645127A2E0A}" dt="2018-03-12T11:03:54.600" v="47" actId="20577"/>
          <ac:spMkLst>
            <pc:docMk/>
            <pc:sldMk cId="4127333462" sldId="261"/>
            <ac:spMk id="3" creationId="{9D3E7366-820C-4AA8-925B-4F71CFC19B26}"/>
          </ac:spMkLst>
        </pc:spChg>
      </pc:sldChg>
      <pc:sldChg chg="addSp delSp modSp add ord">
        <pc:chgData name="Peter Hammond" userId="160729511a31b825" providerId="LiveId" clId="{A67B4BC8-DDC5-4B62-A007-4645127A2E0A}" dt="2018-03-12T11:09:36.976" v="65" actId="20577"/>
        <pc:sldMkLst>
          <pc:docMk/>
          <pc:sldMk cId="336828303" sldId="262"/>
        </pc:sldMkLst>
        <pc:spChg chg="del">
          <ac:chgData name="Peter Hammond" userId="160729511a31b825" providerId="LiveId" clId="{A67B4BC8-DDC5-4B62-A007-4645127A2E0A}" dt="2018-03-12T11:09:31.116" v="50"/>
          <ac:spMkLst>
            <pc:docMk/>
            <pc:sldMk cId="336828303" sldId="262"/>
            <ac:spMk id="2" creationId="{25D678A0-79C7-4C5C-A33B-FBB2EE2298AF}"/>
          </ac:spMkLst>
        </pc:spChg>
        <pc:spChg chg="del">
          <ac:chgData name="Peter Hammond" userId="160729511a31b825" providerId="LiveId" clId="{A67B4BC8-DDC5-4B62-A007-4645127A2E0A}" dt="2018-03-12T11:09:31.116" v="50"/>
          <ac:spMkLst>
            <pc:docMk/>
            <pc:sldMk cId="336828303" sldId="262"/>
            <ac:spMk id="3" creationId="{6F945E05-E472-4E5C-BB43-53965C07A3BF}"/>
          </ac:spMkLst>
        </pc:spChg>
        <pc:spChg chg="add mod">
          <ac:chgData name="Peter Hammond" userId="160729511a31b825" providerId="LiveId" clId="{A67B4BC8-DDC5-4B62-A007-4645127A2E0A}" dt="2018-03-12T11:09:36.976" v="65" actId="20577"/>
          <ac:spMkLst>
            <pc:docMk/>
            <pc:sldMk cId="336828303" sldId="262"/>
            <ac:spMk id="4" creationId="{409FF852-AA5F-4ECE-9D2C-DA6C57B30AD2}"/>
          </ac:spMkLst>
        </pc:spChg>
        <pc:spChg chg="add mod">
          <ac:chgData name="Peter Hammond" userId="160729511a31b825" providerId="LiveId" clId="{A67B4BC8-DDC5-4B62-A007-4645127A2E0A}" dt="2018-03-12T11:09:31.116" v="50"/>
          <ac:spMkLst>
            <pc:docMk/>
            <pc:sldMk cId="336828303" sldId="262"/>
            <ac:spMk id="5" creationId="{5B4A9A68-A164-4B48-A8FC-9BAD9DEA9525}"/>
          </ac:spMkLst>
        </pc:spChg>
      </pc:sldChg>
      <pc:sldChg chg="addSp delSp modSp add">
        <pc:chgData name="Peter Hammond" userId="160729511a31b825" providerId="LiveId" clId="{A67B4BC8-DDC5-4B62-A007-4645127A2E0A}" dt="2018-03-12T12:09:52.595" v="852" actId="20577"/>
        <pc:sldMkLst>
          <pc:docMk/>
          <pc:sldMk cId="1280098768" sldId="263"/>
        </pc:sldMkLst>
        <pc:spChg chg="mod">
          <ac:chgData name="Peter Hammond" userId="160729511a31b825" providerId="LiveId" clId="{A67B4BC8-DDC5-4B62-A007-4645127A2E0A}" dt="2018-03-12T12:07:50.065" v="718" actId="1076"/>
          <ac:spMkLst>
            <pc:docMk/>
            <pc:sldMk cId="1280098768" sldId="263"/>
            <ac:spMk id="2" creationId="{3083579F-9CAD-4999-96F7-09E95C274FD9}"/>
          </ac:spMkLst>
        </pc:spChg>
        <pc:spChg chg="mod">
          <ac:chgData name="Peter Hammond" userId="160729511a31b825" providerId="LiveId" clId="{A67B4BC8-DDC5-4B62-A007-4645127A2E0A}" dt="2018-03-12T12:09:52.595" v="852" actId="20577"/>
          <ac:spMkLst>
            <pc:docMk/>
            <pc:sldMk cId="1280098768" sldId="263"/>
            <ac:spMk id="3" creationId="{491738B8-F941-4792-B03A-7325A83AA286}"/>
          </ac:spMkLst>
        </pc:spChg>
        <pc:spChg chg="add del">
          <ac:chgData name="Peter Hammond" userId="160729511a31b825" providerId="LiveId" clId="{A67B4BC8-DDC5-4B62-A007-4645127A2E0A}" dt="2018-03-12T11:20:08.900" v="290"/>
          <ac:spMkLst>
            <pc:docMk/>
            <pc:sldMk cId="1280098768" sldId="263"/>
            <ac:spMk id="4" creationId="{CE7BBF26-FB8C-4133-BF83-6288CC347A99}"/>
          </ac:spMkLst>
        </pc:spChg>
        <pc:spChg chg="add del">
          <ac:chgData name="Peter Hammond" userId="160729511a31b825" providerId="LiveId" clId="{A67B4BC8-DDC5-4B62-A007-4645127A2E0A}" dt="2018-03-12T11:20:08.900" v="290"/>
          <ac:spMkLst>
            <pc:docMk/>
            <pc:sldMk cId="1280098768" sldId="263"/>
            <ac:spMk id="5" creationId="{68F3F714-C793-4095-B40E-26B4195D5E53}"/>
          </ac:spMkLst>
        </pc:spChg>
        <pc:spChg chg="add">
          <ac:chgData name="Peter Hammond" userId="160729511a31b825" providerId="LiveId" clId="{A67B4BC8-DDC5-4B62-A007-4645127A2E0A}" dt="2018-03-12T11:20:30.831" v="291"/>
          <ac:spMkLst>
            <pc:docMk/>
            <pc:sldMk cId="1280098768" sldId="263"/>
            <ac:spMk id="6" creationId="{D3A6811D-E407-415E-8F3F-C35FDD05DF87}"/>
          </ac:spMkLst>
        </pc:spChg>
        <pc:spChg chg="add del mod">
          <ac:chgData name="Peter Hammond" userId="160729511a31b825" providerId="LiveId" clId="{A67B4BC8-DDC5-4B62-A007-4645127A2E0A}" dt="2018-03-12T11:22:09.472" v="563" actId="478"/>
          <ac:spMkLst>
            <pc:docMk/>
            <pc:sldMk cId="1280098768" sldId="263"/>
            <ac:spMk id="7" creationId="{869BEE05-AAAA-4680-8C83-CB42E24945CF}"/>
          </ac:spMkLst>
        </pc:spChg>
        <pc:picChg chg="add del">
          <ac:chgData name="Peter Hammond" userId="160729511a31b825" providerId="LiveId" clId="{A67B4BC8-DDC5-4B62-A007-4645127A2E0A}" dt="2018-03-12T11:20:08.900" v="290"/>
          <ac:picMkLst>
            <pc:docMk/>
            <pc:sldMk cId="1280098768" sldId="263"/>
            <ac:picMk id="2049" creationId="{5E4A1372-EF00-4FD8-8DBE-53BE4F36775F}"/>
          </ac:picMkLst>
        </pc:picChg>
        <pc:picChg chg="add del">
          <ac:chgData name="Peter Hammond" userId="160729511a31b825" providerId="LiveId" clId="{A67B4BC8-DDC5-4B62-A007-4645127A2E0A}" dt="2018-03-12T11:22:05.163" v="562" actId="478"/>
          <ac:picMkLst>
            <pc:docMk/>
            <pc:sldMk cId="1280098768" sldId="263"/>
            <ac:picMk id="2052" creationId="{FF759FCB-CE55-4CF7-8E76-6F7C95011DB2}"/>
          </ac:picMkLst>
        </pc:picChg>
      </pc:sldChg>
      <pc:sldChg chg="modSp del ord">
        <pc:chgData name="Peter Hammond" userId="160729511a31b825" providerId="LiveId" clId="{A67B4BC8-DDC5-4B62-A007-4645127A2E0A}" dt="2018-03-12T11:25:48.412" v="713"/>
        <pc:sldMkLst>
          <pc:docMk/>
          <pc:sldMk cId="1209010444" sldId="264"/>
        </pc:sldMkLst>
        <pc:spChg chg="mod">
          <ac:chgData name="Peter Hammond" userId="160729511a31b825" providerId="LiveId" clId="{A67B4BC8-DDC5-4B62-A007-4645127A2E0A}" dt="2018-03-12T11:25:48.412" v="713"/>
          <ac:spMkLst>
            <pc:docMk/>
            <pc:sldMk cId="1209010444" sldId="264"/>
            <ac:spMk id="3" creationId="{189DC226-7682-4AF8-8D90-4D6F88BCD0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954924"/>
            <a:ext cx="10452100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9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54924"/>
            <a:ext cx="6159063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57485" y="1954213"/>
            <a:ext cx="4897967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73818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57363"/>
            <a:ext cx="85344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486025"/>
            <a:ext cx="104521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0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57363"/>
            <a:ext cx="85344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486025"/>
            <a:ext cx="6348248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47985" y="2486025"/>
            <a:ext cx="4601633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4030697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236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139F95-2014-FB40-9F94-EEE34292FB68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133DE3-3B13-5D46-AF50-3681131BC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Quarter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72" y="360000"/>
            <a:ext cx="4133088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80"/>
            <a:ext cx="12192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89288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FF852-AA5F-4ECE-9D2C-DA6C57B30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STUDY Leave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4A9A68-A164-4B48-A8FC-9BAD9DEA9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6765D-CEA2-476A-BDBC-FF94019D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235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5432E-B782-47BF-8D9E-33BDC7327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2" t="6186" r="30909" b="55860"/>
          <a:stretch/>
        </p:blipFill>
        <p:spPr>
          <a:xfrm>
            <a:off x="1631929" y="1429789"/>
            <a:ext cx="883748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5432E-B782-47BF-8D9E-33BDC7327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70" r="69182" b="12713"/>
          <a:stretch/>
        </p:blipFill>
        <p:spPr>
          <a:xfrm>
            <a:off x="3153296" y="1205615"/>
            <a:ext cx="5004261" cy="49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79F-9CAD-4999-96F7-09E95C27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77239"/>
            <a:ext cx="10364451" cy="1596177"/>
          </a:xfrm>
        </p:spPr>
        <p:txBody>
          <a:bodyPr/>
          <a:lstStyle/>
          <a:p>
            <a:r>
              <a:rPr lang="en-GB" dirty="0"/>
              <a:t>Study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38B8-F941-4792-B03A-7325A83AA2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345" y="1588655"/>
            <a:ext cx="11203710" cy="39066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Essential courses spreadsheet</a:t>
            </a:r>
          </a:p>
          <a:p>
            <a:pPr lvl="1"/>
            <a:r>
              <a:rPr lang="en-GB" dirty="0"/>
              <a:t>Funding allocated – on study leave application identify which approved course request applies to</a:t>
            </a:r>
          </a:p>
          <a:p>
            <a:r>
              <a:rPr lang="en-GB" dirty="0"/>
              <a:t>Other courses not funded unless:</a:t>
            </a:r>
          </a:p>
          <a:p>
            <a:pPr lvl="1"/>
            <a:r>
              <a:rPr lang="en-GB" dirty="0"/>
              <a:t>Trainee is exceptional and </a:t>
            </a:r>
            <a:r>
              <a:rPr lang="en-GB" dirty="0" err="1"/>
              <a:t>Tpd</a:t>
            </a:r>
            <a:r>
              <a:rPr lang="en-GB" dirty="0"/>
              <a:t> agrees will enhance career development</a:t>
            </a:r>
          </a:p>
          <a:p>
            <a:pPr lvl="1"/>
            <a:r>
              <a:rPr lang="en-GB" dirty="0"/>
              <a:t>Trainee identified as being in difficulty and course is part of a remediation programme</a:t>
            </a:r>
          </a:p>
          <a:p>
            <a:pPr lvl="1"/>
            <a:r>
              <a:rPr lang="en-GB" dirty="0"/>
              <a:t>Trainee is using budget allocated for sub-specialty/special skills training</a:t>
            </a:r>
          </a:p>
          <a:p>
            <a:r>
              <a:rPr lang="en-GB" dirty="0"/>
              <a:t>Overseas study leave grant, up to £750</a:t>
            </a:r>
          </a:p>
          <a:p>
            <a:pPr lvl="1"/>
            <a:r>
              <a:rPr lang="en-GB" dirty="0"/>
              <a:t>Presenting (oral or poster) at overseas conference deemed educationally worthwhile by </a:t>
            </a:r>
            <a:r>
              <a:rPr lang="en-GB" dirty="0" err="1"/>
              <a:t>Tpd</a:t>
            </a:r>
            <a:endParaRPr lang="en-GB" dirty="0"/>
          </a:p>
          <a:p>
            <a:r>
              <a:rPr lang="en-GB" b="1" dirty="0"/>
              <a:t>Not</a:t>
            </a:r>
            <a:r>
              <a:rPr lang="en-GB" dirty="0"/>
              <a:t> for approval</a:t>
            </a:r>
          </a:p>
          <a:p>
            <a:pPr lvl="1"/>
            <a:r>
              <a:rPr lang="en-GB" dirty="0"/>
              <a:t>Mandatory training, including ALS, safeguarding is responsibility of NHS trust</a:t>
            </a:r>
          </a:p>
          <a:p>
            <a:pPr lvl="1"/>
            <a:r>
              <a:rPr lang="en-GB"/>
              <a:t>College examination fees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6811D-E407-415E-8F3F-C35FDD05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01FE-4365-C94C-A3FD-C6357C441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LESS THAN FULL-time training AND OUT OF PROGRAMME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4E2E9-1D4E-9544-BA49-88064F21F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7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0E21-0D60-5942-A6A9-82A0A89D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 than full-time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6E68-874C-A642-A166-FBF90FFCE5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Who?</a:t>
            </a:r>
          </a:p>
          <a:p>
            <a:pPr lvl="1"/>
            <a:r>
              <a:rPr lang="en-GB" dirty="0"/>
              <a:t>Any trainee</a:t>
            </a:r>
          </a:p>
          <a:p>
            <a:pPr lvl="1"/>
            <a:r>
              <a:rPr lang="en-GB" dirty="0"/>
              <a:t>Category 1:</a:t>
            </a:r>
          </a:p>
          <a:p>
            <a:pPr lvl="2"/>
            <a:r>
              <a:rPr lang="en-GB" dirty="0"/>
              <a:t>Childcare</a:t>
            </a:r>
          </a:p>
          <a:p>
            <a:pPr lvl="2"/>
            <a:r>
              <a:rPr lang="en-GB" dirty="0"/>
              <a:t>Other caring</a:t>
            </a:r>
          </a:p>
          <a:p>
            <a:pPr lvl="2"/>
            <a:r>
              <a:rPr lang="en-GB" dirty="0"/>
              <a:t>Ill health</a:t>
            </a:r>
          </a:p>
          <a:p>
            <a:pPr lvl="2"/>
            <a:r>
              <a:rPr lang="en-GB" dirty="0"/>
              <a:t>Disability</a:t>
            </a:r>
          </a:p>
          <a:p>
            <a:pPr lvl="1"/>
            <a:r>
              <a:rPr lang="en-GB" dirty="0"/>
              <a:t>Category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7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9EA6-B66B-7248-B5D4-C98242C1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 than full-time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53ED-9A6E-A844-8F55-9529D158B9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How?</a:t>
            </a:r>
          </a:p>
          <a:p>
            <a:pPr lvl="1"/>
            <a:r>
              <a:rPr lang="en-GB" dirty="0"/>
              <a:t>Minimum 3 months’ notice</a:t>
            </a:r>
          </a:p>
          <a:p>
            <a:pPr lvl="1"/>
            <a:r>
              <a:rPr lang="en-GB" dirty="0"/>
              <a:t>APPLICATION APPROVAL – ad for cat 1</a:t>
            </a:r>
          </a:p>
          <a:p>
            <a:pPr lvl="1"/>
            <a:r>
              <a:rPr lang="en-GB" dirty="0"/>
              <a:t>TPD identifies appropriate placement</a:t>
            </a:r>
          </a:p>
          <a:p>
            <a:pPr lvl="2"/>
            <a:r>
              <a:rPr lang="en-GB" dirty="0"/>
              <a:t>%age </a:t>
            </a:r>
            <a:r>
              <a:rPr lang="en-GB" dirty="0" err="1"/>
              <a:t>ltft</a:t>
            </a:r>
            <a:r>
              <a:rPr lang="en-GB" dirty="0"/>
              <a:t> – 50, 60, 80</a:t>
            </a:r>
          </a:p>
          <a:p>
            <a:pPr lvl="2"/>
            <a:r>
              <a:rPr lang="en-GB" dirty="0"/>
              <a:t>Slot share?</a:t>
            </a:r>
          </a:p>
          <a:p>
            <a:pPr lvl="1"/>
            <a:r>
              <a:rPr lang="en-GB" dirty="0"/>
              <a:t>Es confirms timetable</a:t>
            </a:r>
          </a:p>
          <a:p>
            <a:pPr lvl="2"/>
            <a:r>
              <a:rPr lang="en-GB" dirty="0"/>
              <a:t>Pro-rata ooh work</a:t>
            </a:r>
          </a:p>
          <a:p>
            <a:pPr lvl="1"/>
            <a:r>
              <a:rPr lang="en-GB" dirty="0"/>
              <a:t>Trainee responsible for ensuring all forms completed</a:t>
            </a:r>
          </a:p>
          <a:p>
            <a:pPr lvl="1"/>
            <a:r>
              <a:rPr lang="en-GB" dirty="0"/>
              <a:t>?supernumerary – ill health</a:t>
            </a:r>
          </a:p>
          <a:p>
            <a:pPr lvl="1"/>
            <a:r>
              <a:rPr lang="en-GB" dirty="0"/>
              <a:t>Return to </a:t>
            </a:r>
            <a:r>
              <a:rPr lang="en-GB" dirty="0" err="1"/>
              <a:t>ftt</a:t>
            </a:r>
            <a:r>
              <a:rPr lang="en-GB" dirty="0"/>
              <a:t> requires 6 months’ notice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9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DF9A-1BF0-9243-A93A-D99CD128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 of programme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667F-9023-3F47-BCAD-A782B2B98C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OOP training (</a:t>
            </a:r>
            <a:r>
              <a:rPr lang="en-GB" dirty="0" err="1"/>
              <a:t>oopt</a:t>
            </a:r>
            <a:r>
              <a:rPr lang="en-GB" dirty="0"/>
              <a:t>) – gmc prospectively approved at request pd: counts to </a:t>
            </a:r>
            <a:r>
              <a:rPr lang="en-GB" dirty="0" err="1"/>
              <a:t>cct</a:t>
            </a:r>
            <a:endParaRPr lang="en-GB" dirty="0"/>
          </a:p>
          <a:p>
            <a:pPr lvl="1"/>
            <a:r>
              <a:rPr lang="en-GB" dirty="0"/>
              <a:t>No need for approval if post already gmc approved or </a:t>
            </a:r>
            <a:r>
              <a:rPr lang="en-GB" dirty="0" err="1"/>
              <a:t>eea</a:t>
            </a:r>
            <a:r>
              <a:rPr lang="en-GB" dirty="0"/>
              <a:t> equivalent</a:t>
            </a:r>
          </a:p>
          <a:p>
            <a:r>
              <a:rPr lang="en-GB" dirty="0"/>
              <a:t>OOP experience (</a:t>
            </a:r>
            <a:r>
              <a:rPr lang="en-GB" dirty="0" err="1"/>
              <a:t>oope</a:t>
            </a:r>
            <a:r>
              <a:rPr lang="en-GB" dirty="0"/>
              <a:t>) – gmc approval not needed: does not count to </a:t>
            </a:r>
            <a:r>
              <a:rPr lang="en-GB" dirty="0" err="1"/>
              <a:t>cct</a:t>
            </a:r>
            <a:endParaRPr lang="en-GB" dirty="0"/>
          </a:p>
          <a:p>
            <a:r>
              <a:rPr lang="en-GB" dirty="0"/>
              <a:t>OOP research (</a:t>
            </a:r>
            <a:r>
              <a:rPr lang="en-GB" dirty="0" err="1"/>
              <a:t>oopr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Not in final year of training</a:t>
            </a:r>
          </a:p>
          <a:p>
            <a:pPr lvl="1"/>
            <a:r>
              <a:rPr lang="en-GB" dirty="0"/>
              <a:t>Not normally for more than 3 years with CCT credit up to 12 months with gmc approval</a:t>
            </a:r>
          </a:p>
          <a:p>
            <a:r>
              <a:rPr lang="en-GB" dirty="0"/>
              <a:t>OOP career break (</a:t>
            </a:r>
            <a:r>
              <a:rPr lang="en-GB" dirty="0" err="1"/>
              <a:t>Oopc</a:t>
            </a:r>
            <a:r>
              <a:rPr lang="en-GB" dirty="0"/>
              <a:t>) – </a:t>
            </a:r>
            <a:r>
              <a:rPr lang="en-GB" i="1" dirty="0"/>
              <a:t>eg</a:t>
            </a:r>
            <a:r>
              <a:rPr lang="en-GB" dirty="0"/>
              <a:t> maternity leave</a:t>
            </a:r>
          </a:p>
          <a:p>
            <a:pPr lvl="1"/>
            <a:r>
              <a:rPr lang="en-GB"/>
              <a:t>Normally maximum of one year</a:t>
            </a:r>
            <a:endParaRPr lang="en-GB" dirty="0"/>
          </a:p>
          <a:p>
            <a:r>
              <a:rPr lang="en-GB" dirty="0"/>
              <a:t>JRCPTB strongly recommend no OOP in final year and will not give credit for final year OOP if PYA not done in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4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A3F4-013F-0E40-952C-24E3362F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 of programme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0746-BCBF-C54A-8E0A-F81882ADDD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How?</a:t>
            </a:r>
          </a:p>
          <a:p>
            <a:pPr lvl="1"/>
            <a:r>
              <a:rPr lang="en-GB" dirty="0"/>
              <a:t>Minimum 6 months’ notice </a:t>
            </a:r>
          </a:p>
          <a:p>
            <a:pPr lvl="1"/>
            <a:r>
              <a:rPr lang="en-GB" dirty="0"/>
              <a:t>TPD provisional approval</a:t>
            </a:r>
          </a:p>
          <a:p>
            <a:pPr lvl="1"/>
            <a:r>
              <a:rPr lang="en-GB" dirty="0"/>
              <a:t>Needs pd or dd approval</a:t>
            </a:r>
          </a:p>
          <a:p>
            <a:pPr lvl="1"/>
            <a:r>
              <a:rPr lang="en-GB" dirty="0"/>
              <a:t>JRCPTB notice to determine CCT credit</a:t>
            </a:r>
          </a:p>
          <a:p>
            <a:pPr lvl="1"/>
            <a:r>
              <a:rPr lang="en-GB" dirty="0"/>
              <a:t>Es/TPD should complete  form c6 pre </a:t>
            </a:r>
            <a:r>
              <a:rPr lang="en-GB" dirty="0" err="1"/>
              <a:t>oop</a:t>
            </a:r>
            <a:endParaRPr lang="en-GB" dirty="0"/>
          </a:p>
          <a:p>
            <a:r>
              <a:rPr lang="en-GB" dirty="0"/>
              <a:t>No guarantee when or where return to </a:t>
            </a:r>
            <a:r>
              <a:rPr lang="en-GB" dirty="0" err="1"/>
              <a:t>programmeq</a:t>
            </a:r>
            <a:endParaRPr lang="en-GB" dirty="0"/>
          </a:p>
          <a:p>
            <a:pPr lvl="1"/>
            <a:r>
              <a:rPr lang="en-GB" dirty="0"/>
              <a:t>Es/TPD should complete form c7 pre return to work</a:t>
            </a:r>
          </a:p>
          <a:p>
            <a:pPr lvl="1"/>
            <a:r>
              <a:rPr lang="en-GB" dirty="0"/>
              <a:t>Consider refresher skills training and enhanced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D922-6250-4162-885A-6C7178BA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7366-820C-4AA8-925B-4F71CFC19B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dirty="0"/>
              <a:t>Within 12 months of CCT date</a:t>
            </a:r>
          </a:p>
          <a:p>
            <a:pPr lvl="0"/>
            <a:r>
              <a:rPr lang="en-GB" dirty="0"/>
              <a:t>Submitted at least 3 months in advance</a:t>
            </a:r>
          </a:p>
          <a:p>
            <a:pPr lvl="0"/>
            <a:r>
              <a:rPr lang="en-GB" dirty="0"/>
              <a:t>In an established consultant post (not a new one)</a:t>
            </a:r>
          </a:p>
          <a:p>
            <a:pPr lvl="0"/>
            <a:r>
              <a:rPr lang="en-GB" dirty="0"/>
              <a:t>For a maximum of 3 months</a:t>
            </a:r>
          </a:p>
          <a:p>
            <a:pPr lvl="0"/>
            <a:r>
              <a:rPr lang="en-GB" dirty="0"/>
              <a:t>Approved by TPD and any relevant rota co-ordinator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33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F9A2-6596-40BD-B38D-0BB304A9C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Curriculum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DC226-7682-4AF8-8D90-4D6F88BCD0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6961" y="1954924"/>
            <a:ext cx="7481455" cy="3720662"/>
          </a:xfrm>
        </p:spPr>
        <p:txBody>
          <a:bodyPr/>
          <a:lstStyle/>
          <a:p>
            <a:r>
              <a:rPr lang="en-GB" dirty="0"/>
              <a:t>Identify what training each location can offer</a:t>
            </a:r>
          </a:p>
          <a:p>
            <a:r>
              <a:rPr lang="en-GB" dirty="0"/>
              <a:t>Ensure trainees have clear expectations of what to expect from placement</a:t>
            </a:r>
          </a:p>
          <a:p>
            <a:r>
              <a:rPr lang="en-GB" dirty="0"/>
              <a:t>Ensure rotations are constructed to fully deliver curriculum objectives and in an appropriate sequence</a:t>
            </a:r>
          </a:p>
          <a:p>
            <a:r>
              <a:rPr lang="en-GB" dirty="0"/>
              <a:t>Plan for implementation of new curricula </a:t>
            </a:r>
          </a:p>
        </p:txBody>
      </p:sp>
    </p:spTree>
    <p:extLst>
      <p:ext uri="{BB962C8B-B14F-4D97-AF65-F5344CB8AC3E}">
        <p14:creationId xmlns:p14="http://schemas.microsoft.com/office/powerpoint/2010/main" val="12090104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HEE PPT - Master slide deck_1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440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 Cen MT</vt:lpstr>
      <vt:lpstr>Droplet</vt:lpstr>
      <vt:lpstr>HEE PPT - Master slide deck_1 (4)</vt:lpstr>
      <vt:lpstr>STUDY Leave</vt:lpstr>
      <vt:lpstr>Study leave</vt:lpstr>
      <vt:lpstr>LESS THAN FULL-time training AND OUT OF PROGRAMME </vt:lpstr>
      <vt:lpstr>Less than full-time</vt:lpstr>
      <vt:lpstr>Less than full-time</vt:lpstr>
      <vt:lpstr>Out of programme</vt:lpstr>
      <vt:lpstr>Out of programme</vt:lpstr>
      <vt:lpstr>ACTING up</vt:lpstr>
      <vt:lpstr>Curriculum mapping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 THAN FULL-time training AND OUT OF PROGRAMME </dc:title>
  <cp:lastModifiedBy>Peter Hammond</cp:lastModifiedBy>
  <cp:revision>3</cp:revision>
  <dcterms:modified xsi:type="dcterms:W3CDTF">2018-03-12T12:10:02Z</dcterms:modified>
</cp:coreProperties>
</file>