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8" r:id="rId5"/>
    <p:sldMasterId id="2147483674" r:id="rId6"/>
    <p:sldMasterId id="2147483662" r:id="rId7"/>
  </p:sldMasterIdLst>
  <p:notesMasterIdLst>
    <p:notesMasterId r:id="rId41"/>
  </p:notesMasterIdLst>
  <p:sldIdLst>
    <p:sldId id="310" r:id="rId8"/>
    <p:sldId id="415" r:id="rId9"/>
    <p:sldId id="311" r:id="rId10"/>
    <p:sldId id="329" r:id="rId11"/>
    <p:sldId id="346" r:id="rId12"/>
    <p:sldId id="411" r:id="rId13"/>
    <p:sldId id="319" r:id="rId14"/>
    <p:sldId id="332" r:id="rId15"/>
    <p:sldId id="418" r:id="rId16"/>
    <p:sldId id="419" r:id="rId17"/>
    <p:sldId id="420" r:id="rId18"/>
    <p:sldId id="427" r:id="rId19"/>
    <p:sldId id="359" r:id="rId20"/>
    <p:sldId id="321" r:id="rId21"/>
    <p:sldId id="417" r:id="rId22"/>
    <p:sldId id="425" r:id="rId23"/>
    <p:sldId id="360" r:id="rId24"/>
    <p:sldId id="412" r:id="rId25"/>
    <p:sldId id="413" r:id="rId26"/>
    <p:sldId id="414" r:id="rId27"/>
    <p:sldId id="426" r:id="rId28"/>
    <p:sldId id="348" r:id="rId29"/>
    <p:sldId id="408" r:id="rId30"/>
    <p:sldId id="424" r:id="rId31"/>
    <p:sldId id="416" r:id="rId32"/>
    <p:sldId id="343" r:id="rId33"/>
    <p:sldId id="423" r:id="rId34"/>
    <p:sldId id="422" r:id="rId35"/>
    <p:sldId id="410" r:id="rId36"/>
    <p:sldId id="337" r:id="rId37"/>
    <p:sldId id="430" r:id="rId38"/>
    <p:sldId id="428" r:id="rId39"/>
    <p:sldId id="42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D24F163-1A0E-4314-8CF6-2F7F42E94EDD}">
          <p14:sldIdLst>
            <p14:sldId id="310"/>
            <p14:sldId id="415"/>
            <p14:sldId id="311"/>
            <p14:sldId id="329"/>
            <p14:sldId id="346"/>
            <p14:sldId id="411"/>
            <p14:sldId id="319"/>
            <p14:sldId id="332"/>
            <p14:sldId id="418"/>
            <p14:sldId id="419"/>
            <p14:sldId id="420"/>
            <p14:sldId id="427"/>
            <p14:sldId id="359"/>
            <p14:sldId id="321"/>
            <p14:sldId id="417"/>
            <p14:sldId id="425"/>
            <p14:sldId id="360"/>
            <p14:sldId id="412"/>
            <p14:sldId id="413"/>
            <p14:sldId id="414"/>
            <p14:sldId id="426"/>
            <p14:sldId id="348"/>
            <p14:sldId id="408"/>
            <p14:sldId id="424"/>
            <p14:sldId id="416"/>
            <p14:sldId id="343"/>
            <p14:sldId id="423"/>
            <p14:sldId id="422"/>
            <p14:sldId id="410"/>
            <p14:sldId id="337"/>
            <p14:sldId id="430"/>
            <p14:sldId id="428"/>
            <p14:sldId id="4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C9"/>
    <a:srgbClr val="003893"/>
    <a:srgbClr val="B16A13"/>
    <a:srgbClr val="EFA68A"/>
    <a:srgbClr val="B65412"/>
    <a:srgbClr val="441F06"/>
    <a:srgbClr val="E28C05"/>
    <a:srgbClr val="A00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19" autoAdjust="0"/>
    <p:restoredTop sz="93060" autoAdjust="0"/>
  </p:normalViewPr>
  <p:slideViewPr>
    <p:cSldViewPr snapToGrid="0">
      <p:cViewPr varScale="1">
        <p:scale>
          <a:sx n="86" d="100"/>
          <a:sy n="86" d="100"/>
        </p:scale>
        <p:origin x="629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microsoft.com/office/2016/11/relationships/changesInfo" Target="changesInfos/changesInfo1.xml"/><Relationship Id="rId20" Type="http://schemas.openxmlformats.org/officeDocument/2006/relationships/slide" Target="slides/slide13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" userId="919e0ab3-cc00-4505-819a-8144df34811c" providerId="ADAL" clId="{9D0B6E20-97A1-4609-A33C-A2A56C2C3DFD}"/>
    <pc:docChg chg="modSld">
      <pc:chgData name="Thomas" userId="919e0ab3-cc00-4505-819a-8144df34811c" providerId="ADAL" clId="{9D0B6E20-97A1-4609-A33C-A2A56C2C3DFD}" dt="2020-11-03T10:25:23.565" v="19" actId="14100"/>
      <pc:docMkLst>
        <pc:docMk/>
      </pc:docMkLst>
      <pc:sldChg chg="modSp mod">
        <pc:chgData name="Thomas" userId="919e0ab3-cc00-4505-819a-8144df34811c" providerId="ADAL" clId="{9D0B6E20-97A1-4609-A33C-A2A56C2C3DFD}" dt="2020-11-03T10:25:23.565" v="19" actId="14100"/>
        <pc:sldMkLst>
          <pc:docMk/>
          <pc:sldMk cId="3231740749" sldId="418"/>
        </pc:sldMkLst>
        <pc:spChg chg="mod">
          <ac:chgData name="Thomas" userId="919e0ab3-cc00-4505-819a-8144df34811c" providerId="ADAL" clId="{9D0B6E20-97A1-4609-A33C-A2A56C2C3DFD}" dt="2020-11-03T10:24:42.642" v="11" actId="20577"/>
          <ac:spMkLst>
            <pc:docMk/>
            <pc:sldMk cId="3231740749" sldId="418"/>
            <ac:spMk id="4" creationId="{5741B207-9F78-5F43-B96E-6FFFC1561AC8}"/>
          </ac:spMkLst>
        </pc:spChg>
        <pc:spChg chg="mod">
          <ac:chgData name="Thomas" userId="919e0ab3-cc00-4505-819a-8144df34811c" providerId="ADAL" clId="{9D0B6E20-97A1-4609-A33C-A2A56C2C3DFD}" dt="2020-11-03T10:25:00.501" v="13" actId="1076"/>
          <ac:spMkLst>
            <pc:docMk/>
            <pc:sldMk cId="3231740749" sldId="418"/>
            <ac:spMk id="9" creationId="{9A4E07CF-B780-4F41-A623-10E612C1E6D8}"/>
          </ac:spMkLst>
        </pc:spChg>
        <pc:spChg chg="mod">
          <ac:chgData name="Thomas" userId="919e0ab3-cc00-4505-819a-8144df34811c" providerId="ADAL" clId="{9D0B6E20-97A1-4609-A33C-A2A56C2C3DFD}" dt="2020-11-03T10:25:18.756" v="17" actId="1076"/>
          <ac:spMkLst>
            <pc:docMk/>
            <pc:sldMk cId="3231740749" sldId="418"/>
            <ac:spMk id="10" creationId="{C6889842-8E06-2343-96C2-5D4F97B75A87}"/>
          </ac:spMkLst>
        </pc:spChg>
        <pc:spChg chg="mod">
          <ac:chgData name="Thomas" userId="919e0ab3-cc00-4505-819a-8144df34811c" providerId="ADAL" clId="{9D0B6E20-97A1-4609-A33C-A2A56C2C3DFD}" dt="2020-11-03T10:25:00.501" v="13" actId="1076"/>
          <ac:spMkLst>
            <pc:docMk/>
            <pc:sldMk cId="3231740749" sldId="418"/>
            <ac:spMk id="11" creationId="{32CFE477-6C41-A347-A3C4-35C1F608F3BB}"/>
          </ac:spMkLst>
        </pc:spChg>
        <pc:spChg chg="mod">
          <ac:chgData name="Thomas" userId="919e0ab3-cc00-4505-819a-8144df34811c" providerId="ADAL" clId="{9D0B6E20-97A1-4609-A33C-A2A56C2C3DFD}" dt="2020-11-03T10:25:23.565" v="19" actId="14100"/>
          <ac:spMkLst>
            <pc:docMk/>
            <pc:sldMk cId="3231740749" sldId="418"/>
            <ac:spMk id="12" creationId="{68B50432-1500-FB44-B85D-9EC8DB31AB5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9DDD1-D5FD-4B53-9044-9210330A6719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B0E53-FA05-4191-82B2-7AE03A552E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871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E879F-D258-44F6-8C61-2A2CA7CAC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484255-C20B-451F-A0BA-DFD6959E9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1DB9C-76A1-419B-AF05-6CF0CC8EDE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5A82-83BB-45AF-A673-1F1F47E1B021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A749F-AF92-4545-9FA3-103601711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56DBD-D170-4C5F-AF24-DE611BB93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98A56F-827C-4D15-84CB-921A363C9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691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9CB05-261B-483D-9758-59EBCB556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D586CA-A74B-40E9-817B-8866FDB887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373E0-98F5-4637-B012-9E40BB542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B3937-E863-4C19-906C-6D6D92B85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5A82-83BB-45AF-A673-1F1F47E1B021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938FB3-50E0-4128-9885-8E6996291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741EAB-D8D2-4FC6-B12A-0B2C9DA2D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98A56F-827C-4D15-84CB-921A363C9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594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07844-BDCD-4DCE-A088-9C9096BBB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7E6430-EFF7-4B7F-940D-59687ACFA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7602F-191D-449D-84FA-0451F787F3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5A82-83BB-45AF-A673-1F1F47E1B021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D738C-114D-4431-89E9-DB63BD6AE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D0A36-0C2B-4453-8DC7-93C1CF31D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98A56F-827C-4D15-84CB-921A363C9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991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38377F-3583-43F8-8D7D-4A7061861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855F08-9823-4C49-B031-B5B5E6EA4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7CC20-63FB-4970-95A5-9FD51AEDB2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5A82-83BB-45AF-A673-1F1F47E1B021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E963A-03F6-4E8C-A20C-11ADB80E8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F2C83-58F3-4C69-A2C3-E278FACE9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98A56F-827C-4D15-84CB-921A363C9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439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E879F-D258-44F6-8C61-2A2CA7CAC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484255-C20B-451F-A0BA-DFD6959E9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1DB9C-76A1-419B-AF05-6CF0CC8ED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5A82-83BB-45AF-A673-1F1F47E1B021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A749F-AF92-4545-9FA3-103601711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56DBD-D170-4C5F-AF24-DE611BB93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A56F-827C-4D15-84CB-921A363C9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686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AD581-6DC7-4769-9FFE-FC9765F22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2C403-CBFF-4711-A752-68F1620CA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C9065-F27E-4B42-A607-58074DD41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5A82-83BB-45AF-A673-1F1F47E1B021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6FAAA-B9EC-455F-87DC-F478DBEB5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1742B-CDA2-46AA-AF73-F788DE901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A56F-827C-4D15-84CB-921A363C9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102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E2A07-0548-E042-A9F6-285322949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FBAF48-D879-1649-A33B-CA6079388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5A82-83BB-45AF-A673-1F1F47E1B021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08C4C-7D51-9849-A228-72F13A7CD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A218DE-8B74-494D-9FB7-21ED2BA4D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A56F-827C-4D15-84CB-921A363C9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954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F4D4A-6C12-40E6-9CA2-9A4C08638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1810D-A7A2-40D8-91BB-D92CE4F47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0CD3E-649E-467F-8FE6-78B1C83AC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5A82-83BB-45AF-A673-1F1F47E1B021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1C3FB-37C5-4D38-9B54-D6C6B6761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57D55-C07E-4EE5-9C86-C5CAEA9D4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A56F-827C-4D15-84CB-921A363C9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32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E90B1-321B-43E2-92A5-367C1C717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A7EF8-94D3-43FB-8556-8E5295C35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CC03A-AEDA-4FAA-AFD7-E8B640A5E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97F7F-60C0-4617-92C8-1B7F8F6FB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5A82-83BB-45AF-A673-1F1F47E1B021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2E503D-6727-4937-99F6-CAC7D1BB2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EEB46-B1B4-4D4D-9ADD-8C0FD9B82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A56F-827C-4D15-84CB-921A363C9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84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200D4-178C-467D-8601-23FF28F0E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17124B-D91F-4CA2-8967-6C674652A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4BCC12-2F35-44CA-BF5D-724EFE9F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87E717-43D8-46C8-8138-EF384F974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644BA3-4714-4DDA-9C85-B610F74756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B741C1-A014-4C71-B9DC-AE5A7D665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5A82-83BB-45AF-A673-1F1F47E1B021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E63F36-AFE9-4BAE-A8C1-E5F0F97FE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16C1FA-FB9B-4268-8CE8-FEFF21D72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A56F-827C-4D15-84CB-921A363C9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551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E3058-52ED-4965-837F-C2FCDB6F0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A2D06C-8A22-4AF5-9C04-522B6928B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5A82-83BB-45AF-A673-1F1F47E1B021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EFB635-8EE2-4005-AF7A-D3AA43D08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10E12A-3984-41AA-B7FF-972459B0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A56F-827C-4D15-84CB-921A363C9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206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AD581-6DC7-4769-9FFE-FC9765F22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2C403-CBFF-4711-A752-68F1620CA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C9065-F27E-4B42-A607-58074DD41D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5A82-83BB-45AF-A673-1F1F47E1B021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6FAAA-B9EC-455F-87DC-F478DBEB5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1742B-CDA2-46AA-AF73-F788DE901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98A56F-827C-4D15-84CB-921A363C96C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769354-B442-BB42-9AF9-1E2282475188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992" y="207327"/>
            <a:ext cx="2792095" cy="652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7088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F06F6C-56A3-4F0D-81BC-869EBD2DC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5A82-83BB-45AF-A673-1F1F47E1B021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FF1CE9-C656-4F09-8CAE-AFDDEA177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8E68A-20B7-480C-B9FD-53868C4F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A56F-827C-4D15-84CB-921A363C9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627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ACD37-E51D-4EF8-B408-6C8CAE839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A6487-6145-47B5-BA8A-A72B8BCFF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79A285-B1AC-41E0-B1D4-82EB0610FB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C41C9-54FB-4D1C-A566-476A0169E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5A82-83BB-45AF-A673-1F1F47E1B021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E3468A-DE22-403D-9197-B3D2D7FF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AA26E-5F03-4115-BE54-06BEDC3B2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A56F-827C-4D15-84CB-921A363C9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14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9CB05-261B-483D-9758-59EBCB556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D586CA-A74B-40E9-817B-8866FDB887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373E0-98F5-4637-B012-9E40BB542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B3937-E863-4C19-906C-6D6D92B85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5A82-83BB-45AF-A673-1F1F47E1B021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938FB3-50E0-4128-9885-8E6996291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741EAB-D8D2-4FC6-B12A-0B2C9DA2D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A56F-827C-4D15-84CB-921A363C9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51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07844-BDCD-4DCE-A088-9C9096BBB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7E6430-EFF7-4B7F-940D-59687ACFA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7602F-191D-449D-84FA-0451F787F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5A82-83BB-45AF-A673-1F1F47E1B021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D738C-114D-4431-89E9-DB63BD6AE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D0A36-0C2B-4453-8DC7-93C1CF31D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A56F-827C-4D15-84CB-921A363C9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961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38377F-3583-43F8-8D7D-4A7061861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855F08-9823-4C49-B031-B5B5E6EA4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7CC20-63FB-4970-95A5-9FD51AEDB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5A82-83BB-45AF-A673-1F1F47E1B021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E963A-03F6-4E8C-A20C-11ADB80E8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F2C83-58F3-4C69-A2C3-E278FACE9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A56F-827C-4D15-84CB-921A363C9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680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fo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076950"/>
            <a:ext cx="12172800" cy="781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5898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E879F-D258-44F6-8C61-2A2CA7CAC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484255-C20B-451F-A0BA-DFD6959E9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1DB9C-76A1-419B-AF05-6CF0CC8ED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5A82-83BB-45AF-A673-1F1F47E1B021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A749F-AF92-4545-9FA3-103601711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56DBD-D170-4C5F-AF24-DE611BB93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A56F-827C-4D15-84CB-921A363C9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4394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AD581-6DC7-4769-9FFE-FC9765F22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2C403-CBFF-4711-A752-68F1620CA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C9065-F27E-4B42-A607-58074DD41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5A82-83BB-45AF-A673-1F1F47E1B021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6FAAA-B9EC-455F-87DC-F478DBEB5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1742B-CDA2-46AA-AF73-F788DE901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A56F-827C-4D15-84CB-921A363C9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805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E2A07-0548-E042-A9F6-285322949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FBAF48-D879-1649-A33B-CA6079388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5A82-83BB-45AF-A673-1F1F47E1B021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08C4C-7D51-9849-A228-72F13A7CD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A218DE-8B74-494D-9FB7-21ED2BA4D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A56F-827C-4D15-84CB-921A363C9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457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F4D4A-6C12-40E6-9CA2-9A4C08638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1810D-A7A2-40D8-91BB-D92CE4F47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0CD3E-649E-467F-8FE6-78B1C83AC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5A82-83BB-45AF-A673-1F1F47E1B021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1C3FB-37C5-4D38-9B54-D6C6B6761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57D55-C07E-4EE5-9C86-C5CAEA9D4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A56F-827C-4D15-84CB-921A363C9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19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E2A07-0548-E042-A9F6-285322949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FBAF48-D879-1649-A33B-CA60793887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5A82-83BB-45AF-A673-1F1F47E1B021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08C4C-7D51-9849-A228-72F13A7CD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A218DE-8B74-494D-9FB7-21ED2BA4D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98A56F-827C-4D15-84CB-921A363C9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8313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E90B1-321B-43E2-92A5-367C1C717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A7EF8-94D3-43FB-8556-8E5295C35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CC03A-AEDA-4FAA-AFD7-E8B640A5E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97F7F-60C0-4617-92C8-1B7F8F6FB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5A82-83BB-45AF-A673-1F1F47E1B021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2E503D-6727-4937-99F6-CAC7D1BB2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EEB46-B1B4-4D4D-9ADD-8C0FD9B82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A56F-827C-4D15-84CB-921A363C9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0929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200D4-178C-467D-8601-23FF28F0E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17124B-D91F-4CA2-8967-6C674652A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4BCC12-2F35-44CA-BF5D-724EFE9F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87E717-43D8-46C8-8138-EF384F974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644BA3-4714-4DDA-9C85-B610F74756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B741C1-A014-4C71-B9DC-AE5A7D665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5A82-83BB-45AF-A673-1F1F47E1B021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E63F36-AFE9-4BAE-A8C1-E5F0F97FE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16C1FA-FB9B-4268-8CE8-FEFF21D72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A56F-827C-4D15-84CB-921A363C9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585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E3058-52ED-4965-837F-C2FCDB6F0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A2D06C-8A22-4AF5-9C04-522B6928B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5A82-83BB-45AF-A673-1F1F47E1B021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EFB635-8EE2-4005-AF7A-D3AA43D08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10E12A-3984-41AA-B7FF-972459B0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A56F-827C-4D15-84CB-921A363C9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5845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F06F6C-56A3-4F0D-81BC-869EBD2DC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5A82-83BB-45AF-A673-1F1F47E1B021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FF1CE9-C656-4F09-8CAE-AFDDEA177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8E68A-20B7-480C-B9FD-53868C4F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A56F-827C-4D15-84CB-921A363C9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5610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ACD37-E51D-4EF8-B408-6C8CAE839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A6487-6145-47B5-BA8A-A72B8BCFF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79A285-B1AC-41E0-B1D4-82EB0610FB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C41C9-54FB-4D1C-A566-476A0169E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5A82-83BB-45AF-A673-1F1F47E1B021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E3468A-DE22-403D-9197-B3D2D7FF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AA26E-5F03-4115-BE54-06BEDC3B2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A56F-827C-4D15-84CB-921A363C9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6824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9CB05-261B-483D-9758-59EBCB556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D586CA-A74B-40E9-817B-8866FDB887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373E0-98F5-4637-B012-9E40BB542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B3937-E863-4C19-906C-6D6D92B85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5A82-83BB-45AF-A673-1F1F47E1B021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938FB3-50E0-4128-9885-8E6996291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741EAB-D8D2-4FC6-B12A-0B2C9DA2D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A56F-827C-4D15-84CB-921A363C9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4105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07844-BDCD-4DCE-A088-9C9096BBB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7E6430-EFF7-4B7F-940D-59687ACFA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7602F-191D-449D-84FA-0451F787F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5A82-83BB-45AF-A673-1F1F47E1B021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D738C-114D-4431-89E9-DB63BD6AE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D0A36-0C2B-4453-8DC7-93C1CF31D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A56F-827C-4D15-84CB-921A363C9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4191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38377F-3583-43F8-8D7D-4A7061861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855F08-9823-4C49-B031-B5B5E6EA4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7CC20-63FB-4970-95A5-9FD51AEDB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5A82-83BB-45AF-A673-1F1F47E1B021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E963A-03F6-4E8C-A20C-11ADB80E8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F2C83-58F3-4C69-A2C3-E278FACE9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A56F-827C-4D15-84CB-921A363C9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0721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fo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076950"/>
            <a:ext cx="12172800" cy="781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9873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4A81F-D9B8-BD45-89A3-668B1BEB6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3D107-8243-7D4F-B515-9E7C6A9D1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8D9A6-C320-C24E-B7AD-FB12C25D7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D9C3-319A-5D4B-862D-0D2EC7EB1FE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03F85-43A1-0F47-8A9A-24D7C687F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7A828-AAC3-C642-86D1-DD846B9A5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B7C7-2EAB-0B47-9EB0-42E33C8D1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06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F4D4A-6C12-40E6-9CA2-9A4C08638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1810D-A7A2-40D8-91BB-D92CE4F47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0CD3E-649E-467F-8FE6-78B1C83ACC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5A82-83BB-45AF-A673-1F1F47E1B021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1C3FB-37C5-4D38-9B54-D6C6B6761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57D55-C07E-4EE5-9C86-C5CAEA9D4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98A56F-827C-4D15-84CB-921A363C9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7916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5F27C-0426-E642-B4E8-033FFCC89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26F90-B599-D54F-A2D2-8F5E68571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4B2AC-B98D-9F4D-BDBD-1FE07ACE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D9C3-319A-5D4B-862D-0D2EC7EB1FE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14AC9-1084-954A-A2CD-1DC014FE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A2903-ED85-AB46-8565-3980935A7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B7C7-2EAB-0B47-9EB0-42E33C8D1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69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EEAC-6140-7843-A120-50F875C3B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9E87C-A77E-BE40-84D4-3940B9A98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6E111-B576-3C44-92D5-0156455DD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D9C3-319A-5D4B-862D-0D2EC7EB1FE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4BB2E-69D6-BE4A-AAD7-4C11AC918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966BE-C30F-2B49-870F-DB02B741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B7C7-2EAB-0B47-9EB0-42E33C8D1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209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C5A3E-2DC4-DA41-BE31-9F14A10E2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B0C03-FA8B-3543-B528-5DFADF9B20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3F534D-5CFE-1B41-ADDD-CB3AED71B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01BEC4-CBE1-5544-853F-A9C5F9ACB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D9C3-319A-5D4B-862D-0D2EC7EB1FE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89C73-FBC6-BB4C-8A9D-63238C1D1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8586C-B911-AE49-A12B-8C337D154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B7C7-2EAB-0B47-9EB0-42E33C8D1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732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CE56A-9BF3-BB42-BF76-052D62F01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FFE2E-3C29-0E46-911E-6979F0AE1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953EBE-ECDF-6C4C-B762-532E147CB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C04605-DFA1-2E49-8CB2-EB52FF4E90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1D40E3-2C56-5544-A285-69FB46EC5D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05920F-E1BA-9547-B1CA-1BAD00B31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D9C3-319A-5D4B-862D-0D2EC7EB1FE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9D2AC8-B236-CD4A-8D2D-C62184464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49A867-3250-E547-AB2F-5FBD279AF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B7C7-2EAB-0B47-9EB0-42E33C8D1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0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CE31A-DB13-5742-AC74-45E300E3E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6CCDEF-1787-0E45-B82E-8CDA5006C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D9C3-319A-5D4B-862D-0D2EC7EB1FE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A9F0EB-8E6A-7D4F-8161-2B5F082D0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06FAC3-D203-E54F-90BB-B01BD6AB5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B7C7-2EAB-0B47-9EB0-42E33C8D1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817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0F342D-E1BB-E64A-A6AD-F05CEEF98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D9C3-319A-5D4B-862D-0D2EC7EB1FE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8D1409-D038-B74F-9D20-9D714643C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DA17B-5B16-2C44-A275-AF75B2D38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B7C7-2EAB-0B47-9EB0-42E33C8D1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064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77642-6552-AC4B-AC9A-B7AE4126C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02BF7-32CA-D847-8F41-C95FCE3B7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0D172-6E30-A049-A1B4-1C73235FD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4E082C-6725-F84B-B26A-8F93C962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D9C3-319A-5D4B-862D-0D2EC7EB1FE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9A971A-AAF6-3E48-97C0-2821ACFF9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52C01-2461-C641-AFB5-669EC3F42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B7C7-2EAB-0B47-9EB0-42E33C8D1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416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FDE2C-BE1E-1443-A612-CB9CE1488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B3D4F3-650E-A546-895B-BEAE0BD09B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A1F037-F373-6844-B714-931D0664F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E2BB7-EE60-0B4F-906E-0D372E5A2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D9C3-319A-5D4B-862D-0D2EC7EB1FE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2EBF7-4733-B049-B6C2-61B849E93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ACD02B-BC18-314F-97A8-F7E2148C9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B7C7-2EAB-0B47-9EB0-42E33C8D1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663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02C73-0F13-1144-9EC5-767E206A5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1CD922-1D9C-4244-8536-16BD8C2482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4D62B-488F-2F4D-8D5F-55AA24DF1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D9C3-319A-5D4B-862D-0D2EC7EB1FE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051B7-888E-EE47-B720-851160FFB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82E69-BB41-5F4A-8DB6-957D087AB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B7C7-2EAB-0B47-9EB0-42E33C8D1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892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01FCBB-2F1D-0A4D-925E-864BC10000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BA44FE-5663-9C45-9963-067D656E1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2B3CB-59A4-054A-BADD-AF861345B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D9C3-319A-5D4B-862D-0D2EC7EB1FE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E5070-273E-144D-833F-2B682861B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445A0-0858-D745-B988-B5F49D248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8B7C7-2EAB-0B47-9EB0-42E33C8D1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38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E90B1-321B-43E2-92A5-367C1C717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A7EF8-94D3-43FB-8556-8E5295C35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CC03A-AEDA-4FAA-AFD7-E8B640A5E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97F7F-60C0-4617-92C8-1B7F8F6FB0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5A82-83BB-45AF-A673-1F1F47E1B021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2E503D-6727-4937-99F6-CAC7D1BB2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EEB46-B1B4-4D4D-9ADD-8C0FD9B82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98A56F-827C-4D15-84CB-921A363C9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996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200D4-178C-467D-8601-23FF28F0E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17124B-D91F-4CA2-8967-6C674652A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4BCC12-2F35-44CA-BF5D-724EFE9F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87E717-43D8-46C8-8138-EF384F974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644BA3-4714-4DDA-9C85-B610F74756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B741C1-A014-4C71-B9DC-AE5A7D6655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5A82-83BB-45AF-A673-1F1F47E1B021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E63F36-AFE9-4BAE-A8C1-E5F0F97FE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16C1FA-FB9B-4268-8CE8-FEFF21D72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98A56F-827C-4D15-84CB-921A363C9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095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E3058-52ED-4965-837F-C2FCDB6F0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A2D06C-8A22-4AF5-9C04-522B6928B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5A82-83BB-45AF-A673-1F1F47E1B021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EFB635-8EE2-4005-AF7A-D3AA43D08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10E12A-3984-41AA-B7FF-972459B0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98A56F-827C-4D15-84CB-921A363C9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011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F06F6C-56A3-4F0D-81BC-869EBD2DC5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5A82-83BB-45AF-A673-1F1F47E1B021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FF1CE9-C656-4F09-8CAE-AFDDEA177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8E68A-20B7-480C-B9FD-53868C4F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98A56F-827C-4D15-84CB-921A363C9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26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ACD37-E51D-4EF8-B408-6C8CAE839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A6487-6145-47B5-BA8A-A72B8BCFF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79A285-B1AC-41E0-B1D4-82EB0610FB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C41C9-54FB-4D1C-A566-476A0169E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5A82-83BB-45AF-A673-1F1F47E1B021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E3468A-DE22-403D-9197-B3D2D7FF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AA26E-5F03-4115-BE54-06BEDC3B2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98A56F-827C-4D15-84CB-921A363C9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87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C30B9-FBD6-40B5-8A61-C28072AC5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F3535-5AA1-41D0-9F38-56A392D3F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CA63233-B70C-1C40-873C-F528933C2D1D}"/>
              </a:ext>
            </a:extLst>
          </p:cNvPr>
          <p:cNvSpPr/>
          <p:nvPr userDrawn="1"/>
        </p:nvSpPr>
        <p:spPr>
          <a:xfrm>
            <a:off x="8219657" y="5628071"/>
            <a:ext cx="3677475" cy="1070905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8AA5C8-8702-4C43-9D89-E3E61B8BD9E2}"/>
              </a:ext>
            </a:extLst>
          </p:cNvPr>
          <p:cNvSpPr txBox="1"/>
          <p:nvPr userDrawn="1"/>
        </p:nvSpPr>
        <p:spPr>
          <a:xfrm>
            <a:off x="8319053" y="5754715"/>
            <a:ext cx="3578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0" dirty="0">
                <a:solidFill>
                  <a:srgbClr val="0091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  <a:p>
            <a:r>
              <a:rPr lang="en-US" sz="2400" b="1" baseline="0" dirty="0" err="1">
                <a:solidFill>
                  <a:srgbClr val="0091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Heeyh.faq@hee.nhs.uk</a:t>
            </a:r>
            <a:endParaRPr lang="en-US" sz="2400" b="1" baseline="0" dirty="0">
              <a:solidFill>
                <a:srgbClr val="0091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90341BB-4F21-7C46-BDAD-ABE524606EC4}"/>
              </a:ext>
            </a:extLst>
          </p:cNvPr>
          <p:cNvSpPr/>
          <p:nvPr userDrawn="1"/>
        </p:nvSpPr>
        <p:spPr>
          <a:xfrm>
            <a:off x="198782" y="5628071"/>
            <a:ext cx="3773562" cy="1070905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E28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17B960-A6C6-3C48-A717-26D87C5C10A2}"/>
              </a:ext>
            </a:extLst>
          </p:cNvPr>
          <p:cNvSpPr txBox="1"/>
          <p:nvPr userDrawn="1"/>
        </p:nvSpPr>
        <p:spPr>
          <a:xfrm>
            <a:off x="279851" y="5761464"/>
            <a:ext cx="408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0" dirty="0">
                <a:solidFill>
                  <a:srgbClr val="003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HEEYH COVID 19</a:t>
            </a:r>
          </a:p>
          <a:p>
            <a:r>
              <a:rPr lang="en-US" sz="2400" b="1" baseline="0" dirty="0">
                <a:solidFill>
                  <a:srgbClr val="003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Trainee Update Webinar</a:t>
            </a:r>
          </a:p>
        </p:txBody>
      </p:sp>
    </p:spTree>
    <p:extLst>
      <p:ext uri="{BB962C8B-B14F-4D97-AF65-F5344CB8AC3E}">
        <p14:creationId xmlns:p14="http://schemas.microsoft.com/office/powerpoint/2010/main" val="37595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C30B9-FBD6-40B5-8A61-C28072AC5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F3535-5AA1-41D0-9F38-56A392D3F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7A6B0-B560-40E5-AB23-88A3454B0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85A82-83BB-45AF-A673-1F1F47E1B021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188DB-75E0-483F-9F3D-90F5BA2118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BFB92-1BD7-4B40-AAD0-E11B0F3157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8A56F-827C-4D15-84CB-921A363C9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35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C30B9-FBD6-40B5-8A61-C28072AC5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F3535-5AA1-41D0-9F38-56A392D3F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7A6B0-B560-40E5-AB23-88A3454B0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85A82-83BB-45AF-A673-1F1F47E1B021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188DB-75E0-483F-9F3D-90F5BA2118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BFB92-1BD7-4B40-AAD0-E11B0F3157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8A56F-827C-4D15-84CB-921A363C9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39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A4D04B-E240-3A40-8D19-112FD856B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8FADE-4883-6447-BE5B-FF660576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EF7CF-59B3-6D4A-BA12-FC36162903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AD9C3-319A-5D4B-862D-0D2EC7EB1FE0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B2E6D-42F5-5C41-8F8A-FEFEB88168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A8A77-570D-A94B-8C8F-B854EA6313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8B7C7-2EAB-0B47-9EB0-42E33C8D1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9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rksandhumberdeanery.nhs.uk/learner_support/supported_return_to_training" TargetMode="Externa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upportt.yh@hee.nhs.u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chiu@doctors.org.uk" TargetMode="External"/><Relationship Id="rId2" Type="http://schemas.openxmlformats.org/officeDocument/2006/relationships/hyperlink" Target="mailto:supportt.yh@hee.nhs.u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uidance/new-national-restrictions-from-5-november" TargetMode="External"/><Relationship Id="rId2" Type="http://schemas.openxmlformats.org/officeDocument/2006/relationships/hyperlink" Target="https://www.gov.uk/government/publications/guidance-on-shielding-and-protecting-extremely-vulnerable-persons-from-covid-19/guidance-on-shielding-and-protecting-extremely-vulnerable-persons-from-covid-19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cog.org.uk/globalassets/documents/guidelines/2020-09-10-occupational-health-statement-rcog-rcm-fom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new.oriel.nhs.uk/Web/Home" TargetMode="External"/><Relationship Id="rId2" Type="http://schemas.openxmlformats.org/officeDocument/2006/relationships/hyperlink" Target="https://specialtytraining.hee.nhs.uk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Qualityteam.yh@hee.nhs.uk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oaching.yh@hee.nhs.uk" TargetMode="External"/><Relationship Id="rId2" Type="http://schemas.openxmlformats.org/officeDocument/2006/relationships/hyperlink" Target="https://www.yorksandhumberdeanery.nhs.uk/covid-19-hee-yh-inform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aketime@leeds.ac.uk" TargetMode="External"/><Relationship Id="rId5" Type="http://schemas.openxmlformats.org/officeDocument/2006/relationships/hyperlink" Target="mailto:workplace.wellbeing@shsc.nhs.uk" TargetMode="External"/><Relationship Id="rId4" Type="http://schemas.openxmlformats.org/officeDocument/2006/relationships/hyperlink" Target="mailto:Peersupport.yh@hee.nhs.uk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40B778A4-D5F3-4640-897B-D0DB2FF41537}"/>
              </a:ext>
            </a:extLst>
          </p:cNvPr>
          <p:cNvGrpSpPr/>
          <p:nvPr/>
        </p:nvGrpSpPr>
        <p:grpSpPr>
          <a:xfrm>
            <a:off x="10025269" y="7600007"/>
            <a:ext cx="217358" cy="137561"/>
            <a:chOff x="9615754" y="6692347"/>
            <a:chExt cx="217358" cy="137561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855F3F7-7B42-434B-8EE5-C74A9ED3AF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86461" y="6726762"/>
              <a:ext cx="119158" cy="14021"/>
            </a:xfrm>
            <a:prstGeom prst="line">
              <a:avLst/>
            </a:prstGeom>
            <a:ln w="317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C4E7BB80-34AA-894A-A507-5E01826DC1A9}"/>
                </a:ext>
              </a:extLst>
            </p:cNvPr>
            <p:cNvSpPr/>
            <p:nvPr/>
          </p:nvSpPr>
          <p:spPr>
            <a:xfrm>
              <a:off x="9615754" y="6719121"/>
              <a:ext cx="119158" cy="110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7D9B56FB-770B-0F4E-9600-06E0FC2DE1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41339" y="6763157"/>
              <a:ext cx="191773" cy="0"/>
            </a:xfrm>
            <a:prstGeom prst="line">
              <a:avLst/>
            </a:prstGeom>
            <a:ln w="317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70F5CFA-0895-6041-BFC2-936A2739D8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57544" y="6779779"/>
              <a:ext cx="153007" cy="1925"/>
            </a:xfrm>
            <a:prstGeom prst="line">
              <a:avLst/>
            </a:prstGeom>
            <a:ln w="317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D30A7BF-7998-9840-A74B-E209188F3F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67226" y="6692347"/>
              <a:ext cx="62382" cy="52245"/>
            </a:xfrm>
            <a:prstGeom prst="line">
              <a:avLst/>
            </a:prstGeom>
            <a:ln w="317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40CE89F-2350-7A44-827F-D0478521C35E}"/>
                </a:ext>
              </a:extLst>
            </p:cNvPr>
            <p:cNvCxnSpPr>
              <a:cxnSpLocks/>
            </p:cNvCxnSpPr>
            <p:nvPr/>
          </p:nvCxnSpPr>
          <p:spPr>
            <a:xfrm>
              <a:off x="9705258" y="6802223"/>
              <a:ext cx="69751" cy="8371"/>
            </a:xfrm>
            <a:prstGeom prst="line">
              <a:avLst/>
            </a:prstGeom>
            <a:ln w="317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2" name="Picture 141">
            <a:extLst>
              <a:ext uri="{FF2B5EF4-FFF2-40B4-BE49-F238E27FC236}">
                <a16:creationId xmlns:a16="http://schemas.microsoft.com/office/drawing/2014/main" id="{70F0FC38-4622-D542-B0F0-EE2711C30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35" y="2994688"/>
            <a:ext cx="11115149" cy="892044"/>
          </a:xfrm>
          <a:prstGeom prst="rect">
            <a:avLst/>
          </a:prstGeom>
        </p:spPr>
      </p:pic>
      <p:sp>
        <p:nvSpPr>
          <p:cNvPr id="143" name="TextBox 142">
            <a:extLst>
              <a:ext uri="{FF2B5EF4-FFF2-40B4-BE49-F238E27FC236}">
                <a16:creationId xmlns:a16="http://schemas.microsoft.com/office/drawing/2014/main" id="{0C890AF4-6C6D-1A40-80D7-4EB1C0E8CD61}"/>
              </a:ext>
            </a:extLst>
          </p:cNvPr>
          <p:cNvSpPr txBox="1"/>
          <p:nvPr/>
        </p:nvSpPr>
        <p:spPr>
          <a:xfrm>
            <a:off x="755533" y="1083218"/>
            <a:ext cx="108710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HEE YH: </a:t>
            </a:r>
          </a:p>
          <a:p>
            <a:r>
              <a:rPr lang="en-GB" sz="60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Trainee Update Webinar</a:t>
            </a: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71283021-103A-4152-ACEC-BF0C2E49DCBB}"/>
              </a:ext>
            </a:extLst>
          </p:cNvPr>
          <p:cNvSpPr/>
          <p:nvPr/>
        </p:nvSpPr>
        <p:spPr>
          <a:xfrm>
            <a:off x="4572475" y="3993606"/>
            <a:ext cx="2911400" cy="798201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A000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ctr"/>
            <a:r>
              <a:rPr lang="en-US" sz="3200" b="1" dirty="0">
                <a:solidFill>
                  <a:srgbClr val="003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03.11.2020</a:t>
            </a:r>
          </a:p>
        </p:txBody>
      </p:sp>
    </p:spTree>
    <p:extLst>
      <p:ext uri="{BB962C8B-B14F-4D97-AF65-F5344CB8AC3E}">
        <p14:creationId xmlns:p14="http://schemas.microsoft.com/office/powerpoint/2010/main" val="2677281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725048-374A-BF45-98AD-789D4D5F9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969" y="1684630"/>
            <a:ext cx="5123911" cy="49443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371E1F-994C-0140-8CA4-C314E28BA132}"/>
              </a:ext>
            </a:extLst>
          </p:cNvPr>
          <p:cNvSpPr txBox="1"/>
          <p:nvPr/>
        </p:nvSpPr>
        <p:spPr>
          <a:xfrm>
            <a:off x="3567523" y="11171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2471B2-4020-9049-B8F7-1F127E6F16C3}"/>
              </a:ext>
            </a:extLst>
          </p:cNvPr>
          <p:cNvSpPr/>
          <p:nvPr/>
        </p:nvSpPr>
        <p:spPr>
          <a:xfrm>
            <a:off x="519522" y="1198591"/>
            <a:ext cx="102805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389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https://www.yorksandhumberdeanery.nhs.uk/learner_support/supported_return_to_training</a:t>
            </a:r>
            <a:endParaRPr lang="en-US" dirty="0">
              <a:solidFill>
                <a:srgbClr val="0038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0B7684F-4A2D-CA4A-9852-1CD3D5872791}"/>
              </a:ext>
            </a:extLst>
          </p:cNvPr>
          <p:cNvSpPr/>
          <p:nvPr/>
        </p:nvSpPr>
        <p:spPr>
          <a:xfrm>
            <a:off x="8219657" y="5628071"/>
            <a:ext cx="3677475" cy="1070905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B56119-0A1F-1D4C-8962-E2FC834F73CB}"/>
              </a:ext>
            </a:extLst>
          </p:cNvPr>
          <p:cNvSpPr txBox="1"/>
          <p:nvPr/>
        </p:nvSpPr>
        <p:spPr>
          <a:xfrm>
            <a:off x="8319053" y="5754715"/>
            <a:ext cx="3578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0" dirty="0">
                <a:solidFill>
                  <a:srgbClr val="0091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  <a:p>
            <a:r>
              <a:rPr lang="en-US" sz="2400" b="1" baseline="0" dirty="0" err="1">
                <a:solidFill>
                  <a:srgbClr val="0091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Heeyh.faq@hee.nhs.uk</a:t>
            </a:r>
            <a:endParaRPr lang="en-US" sz="2400" b="1" baseline="0" dirty="0">
              <a:solidFill>
                <a:srgbClr val="0091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9482D98-2A25-A842-97B3-BD8C5D9DE250}"/>
              </a:ext>
            </a:extLst>
          </p:cNvPr>
          <p:cNvSpPr/>
          <p:nvPr/>
        </p:nvSpPr>
        <p:spPr>
          <a:xfrm>
            <a:off x="198782" y="5628071"/>
            <a:ext cx="3773562" cy="1070905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E28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D0CB00-9A79-784A-8089-84B2390F59CE}"/>
              </a:ext>
            </a:extLst>
          </p:cNvPr>
          <p:cNvSpPr txBox="1"/>
          <p:nvPr/>
        </p:nvSpPr>
        <p:spPr>
          <a:xfrm>
            <a:off x="279851" y="5761464"/>
            <a:ext cx="408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0" dirty="0">
                <a:solidFill>
                  <a:srgbClr val="003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HEEYH COVID 19</a:t>
            </a:r>
          </a:p>
          <a:p>
            <a:r>
              <a:rPr lang="en-US" sz="2400" b="1" baseline="0" dirty="0">
                <a:solidFill>
                  <a:srgbClr val="003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Trainee Update Webinar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F0A0AF-B6CA-D649-ABE3-C602FC4E1120}"/>
              </a:ext>
            </a:extLst>
          </p:cNvPr>
          <p:cNvSpPr/>
          <p:nvPr/>
        </p:nvSpPr>
        <p:spPr>
          <a:xfrm>
            <a:off x="8763813" y="3287019"/>
            <a:ext cx="29642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0091C9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supportt.yh@hee.nhs.uk</a:t>
            </a:r>
            <a:endParaRPr lang="en-US" sz="2000" dirty="0">
              <a:solidFill>
                <a:srgbClr val="0091C9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A2AB60-4C19-5648-B40B-92931E443B5A}"/>
              </a:ext>
            </a:extLst>
          </p:cNvPr>
          <p:cNvSpPr/>
          <p:nvPr/>
        </p:nvSpPr>
        <p:spPr>
          <a:xfrm>
            <a:off x="153750" y="1628227"/>
            <a:ext cx="333225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err="1">
                <a:solidFill>
                  <a:srgbClr val="990066"/>
                </a:solidFill>
                <a:latin typeface="Arial" panose="020B0604020202020204" pitchFamily="34" charset="0"/>
              </a:rPr>
              <a:t>SuppoRTT</a:t>
            </a:r>
            <a:endParaRPr lang="en-GB" sz="3200" b="1" dirty="0">
              <a:solidFill>
                <a:srgbClr val="990066"/>
              </a:solidFill>
              <a:latin typeface="Arial" panose="020B0604020202020204" pitchFamily="34" charset="0"/>
            </a:endParaRPr>
          </a:p>
          <a:p>
            <a:pPr algn="ctr"/>
            <a:endParaRPr lang="en-GB" sz="32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rgbClr val="003399"/>
                </a:solidFill>
                <a:latin typeface="Arial" panose="020B0604020202020204" pitchFamily="34" charset="0"/>
              </a:rPr>
              <a:t>Supported Return to Training</a:t>
            </a:r>
          </a:p>
          <a:p>
            <a:pPr algn="ctr"/>
            <a:endParaRPr lang="en-GB" sz="2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ctr"/>
            <a:r>
              <a:rPr lang="en-GB" sz="1600" dirty="0">
                <a:solidFill>
                  <a:srgbClr val="333333"/>
                </a:solidFill>
                <a:latin typeface="arial" panose="020B0604020202020204" pitchFamily="34" charset="0"/>
              </a:rPr>
              <a:t>Supported Return to Training (</a:t>
            </a:r>
            <a:r>
              <a:rPr lang="en-GB" sz="1600" dirty="0" err="1">
                <a:solidFill>
                  <a:srgbClr val="333333"/>
                </a:solidFill>
                <a:latin typeface="arial" panose="020B0604020202020204" pitchFamily="34" charset="0"/>
              </a:rPr>
              <a:t>SuppoRTT</a:t>
            </a:r>
            <a:r>
              <a:rPr lang="en-GB" sz="1600" dirty="0">
                <a:solidFill>
                  <a:srgbClr val="333333"/>
                </a:solidFill>
                <a:latin typeface="arial" panose="020B0604020202020204" pitchFamily="34" charset="0"/>
              </a:rPr>
              <a:t>) is a centrally funded Health Education England (HEE) programme which aims to support </a:t>
            </a:r>
            <a:r>
              <a:rPr lang="en-GB" sz="1600" b="1" dirty="0">
                <a:solidFill>
                  <a:srgbClr val="333333"/>
                </a:solidFill>
                <a:latin typeface="arial" panose="020B0604020202020204" pitchFamily="34" charset="0"/>
              </a:rPr>
              <a:t>ALL</a:t>
            </a:r>
            <a:r>
              <a:rPr lang="en-GB" sz="1600" dirty="0">
                <a:solidFill>
                  <a:srgbClr val="333333"/>
                </a:solidFill>
                <a:latin typeface="arial" panose="020B0604020202020204" pitchFamily="34" charset="0"/>
              </a:rPr>
              <a:t> trainees to safely and confidently return to training after a sustained period of absence</a:t>
            </a:r>
            <a:r>
              <a:rPr lang="en-GB" dirty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  <a:endParaRPr lang="en-GB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072E91-0506-C742-A0F5-3BEFA864C2AD}"/>
              </a:ext>
            </a:extLst>
          </p:cNvPr>
          <p:cNvSpPr txBox="1"/>
          <p:nvPr/>
        </p:nvSpPr>
        <p:spPr>
          <a:xfrm>
            <a:off x="4743554" y="648129"/>
            <a:ext cx="720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iY1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5E94001-55C0-407C-B1EA-00BBCF142917}"/>
              </a:ext>
            </a:extLst>
          </p:cNvPr>
          <p:cNvSpPr/>
          <p:nvPr/>
        </p:nvSpPr>
        <p:spPr>
          <a:xfrm>
            <a:off x="686807" y="367312"/>
            <a:ext cx="5038267" cy="716758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r>
              <a:rPr lang="en-US" sz="32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CEV Trainees</a:t>
            </a:r>
          </a:p>
        </p:txBody>
      </p:sp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5E3175D6-D958-4EDC-B7D2-018BCF008E88}"/>
              </a:ext>
            </a:extLst>
          </p:cNvPr>
          <p:cNvSpPr/>
          <p:nvPr/>
        </p:nvSpPr>
        <p:spPr>
          <a:xfrm>
            <a:off x="4904508" y="467708"/>
            <a:ext cx="582001" cy="515966"/>
          </a:xfrm>
          <a:prstGeom prst="roundRect">
            <a:avLst/>
          </a:prstGeom>
          <a:solidFill>
            <a:srgbClr val="A0005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18">
            <a:extLst>
              <a:ext uri="{FF2B5EF4-FFF2-40B4-BE49-F238E27FC236}">
                <a16:creationId xmlns:a16="http://schemas.microsoft.com/office/drawing/2014/main" id="{B7726E51-26C3-463E-A7D9-81985870156B}"/>
              </a:ext>
            </a:extLst>
          </p:cNvPr>
          <p:cNvSpPr/>
          <p:nvPr/>
        </p:nvSpPr>
        <p:spPr>
          <a:xfrm>
            <a:off x="5034269" y="553877"/>
            <a:ext cx="343187" cy="243878"/>
          </a:xfrm>
          <a:prstGeom prst="roundRect">
            <a:avLst/>
          </a:prstGeom>
          <a:solidFill>
            <a:srgbClr val="E28C0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ED158892-34EB-4154-A8DE-9D24CC8CEECB}"/>
              </a:ext>
            </a:extLst>
          </p:cNvPr>
          <p:cNvSpPr/>
          <p:nvPr/>
        </p:nvSpPr>
        <p:spPr>
          <a:xfrm>
            <a:off x="5061084" y="698828"/>
            <a:ext cx="290246" cy="199236"/>
          </a:xfrm>
          <a:prstGeom prst="heart">
            <a:avLst/>
          </a:prstGeom>
          <a:solidFill>
            <a:srgbClr val="E28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F49FA72-2CC3-4369-A547-981F1E408539}"/>
              </a:ext>
            </a:extLst>
          </p:cNvPr>
          <p:cNvGrpSpPr/>
          <p:nvPr/>
        </p:nvGrpSpPr>
        <p:grpSpPr>
          <a:xfrm>
            <a:off x="686807" y="359678"/>
            <a:ext cx="5038267" cy="716758"/>
            <a:chOff x="686807" y="367312"/>
            <a:chExt cx="5038267" cy="716758"/>
          </a:xfrm>
        </p:grpSpPr>
        <p:sp>
          <p:nvSpPr>
            <p:cNvPr id="21" name="Rounded Rectangle 3">
              <a:extLst>
                <a:ext uri="{FF2B5EF4-FFF2-40B4-BE49-F238E27FC236}">
                  <a16:creationId xmlns:a16="http://schemas.microsoft.com/office/drawing/2014/main" id="{F801D74E-FAE7-4EEA-8446-38612F5F6345}"/>
                </a:ext>
              </a:extLst>
            </p:cNvPr>
            <p:cNvSpPr/>
            <p:nvPr/>
          </p:nvSpPr>
          <p:spPr>
            <a:xfrm>
              <a:off x="686807" y="367312"/>
              <a:ext cx="5038267" cy="716758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rgbClr val="0038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ctr"/>
            <a:lstStyle/>
            <a:p>
              <a:r>
                <a:rPr lang="en-US" sz="3200" b="1" dirty="0">
                  <a:solidFill>
                    <a:srgbClr val="A000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CEV Trainees</a:t>
              </a:r>
            </a:p>
          </p:txBody>
        </p:sp>
        <p:sp>
          <p:nvSpPr>
            <p:cNvPr id="22" name="Rounded Rectangle 16">
              <a:extLst>
                <a:ext uri="{FF2B5EF4-FFF2-40B4-BE49-F238E27FC236}">
                  <a16:creationId xmlns:a16="http://schemas.microsoft.com/office/drawing/2014/main" id="{831302C4-5300-43DE-8B29-CEB9BA8381A4}"/>
                </a:ext>
              </a:extLst>
            </p:cNvPr>
            <p:cNvSpPr/>
            <p:nvPr/>
          </p:nvSpPr>
          <p:spPr>
            <a:xfrm>
              <a:off x="4897110" y="478063"/>
              <a:ext cx="582001" cy="515966"/>
            </a:xfrm>
            <a:prstGeom prst="roundRect">
              <a:avLst/>
            </a:prstGeom>
            <a:solidFill>
              <a:srgbClr val="A00054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art 22">
              <a:extLst>
                <a:ext uri="{FF2B5EF4-FFF2-40B4-BE49-F238E27FC236}">
                  <a16:creationId xmlns:a16="http://schemas.microsoft.com/office/drawing/2014/main" id="{48F22E2E-C7AF-447C-9945-3E245A0AB41C}"/>
                </a:ext>
              </a:extLst>
            </p:cNvPr>
            <p:cNvSpPr/>
            <p:nvPr/>
          </p:nvSpPr>
          <p:spPr>
            <a:xfrm>
              <a:off x="5027427" y="696120"/>
              <a:ext cx="345670" cy="258859"/>
            </a:xfrm>
            <a:prstGeom prst="heart">
              <a:avLst/>
            </a:prstGeom>
            <a:solidFill>
              <a:srgbClr val="E28C05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18">
              <a:extLst>
                <a:ext uri="{FF2B5EF4-FFF2-40B4-BE49-F238E27FC236}">
                  <a16:creationId xmlns:a16="http://schemas.microsoft.com/office/drawing/2014/main" id="{0F115817-E87F-40E1-A770-3613E46E7498}"/>
                </a:ext>
              </a:extLst>
            </p:cNvPr>
            <p:cNvSpPr/>
            <p:nvPr/>
          </p:nvSpPr>
          <p:spPr>
            <a:xfrm>
              <a:off x="5026871" y="564232"/>
              <a:ext cx="343187" cy="243878"/>
            </a:xfrm>
            <a:prstGeom prst="roundRect">
              <a:avLst/>
            </a:prstGeom>
            <a:solidFill>
              <a:srgbClr val="E28C05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Heart 28">
              <a:extLst>
                <a:ext uri="{FF2B5EF4-FFF2-40B4-BE49-F238E27FC236}">
                  <a16:creationId xmlns:a16="http://schemas.microsoft.com/office/drawing/2014/main" id="{5D101772-6600-4008-A210-6D51FB19E52C}"/>
                </a:ext>
              </a:extLst>
            </p:cNvPr>
            <p:cNvSpPr/>
            <p:nvPr/>
          </p:nvSpPr>
          <p:spPr>
            <a:xfrm>
              <a:off x="5053686" y="709183"/>
              <a:ext cx="290246" cy="199236"/>
            </a:xfrm>
            <a:prstGeom prst="heart">
              <a:avLst/>
            </a:prstGeom>
            <a:solidFill>
              <a:srgbClr val="E28C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7521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9371E1F-994C-0140-8CA4-C314E28BA132}"/>
              </a:ext>
            </a:extLst>
          </p:cNvPr>
          <p:cNvSpPr txBox="1"/>
          <p:nvPr/>
        </p:nvSpPr>
        <p:spPr>
          <a:xfrm>
            <a:off x="3567523" y="11171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0B7684F-4A2D-CA4A-9852-1CD3D5872791}"/>
              </a:ext>
            </a:extLst>
          </p:cNvPr>
          <p:cNvSpPr/>
          <p:nvPr/>
        </p:nvSpPr>
        <p:spPr>
          <a:xfrm>
            <a:off x="8219657" y="5628071"/>
            <a:ext cx="3677475" cy="1070905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B56119-0A1F-1D4C-8962-E2FC834F73CB}"/>
              </a:ext>
            </a:extLst>
          </p:cNvPr>
          <p:cNvSpPr txBox="1"/>
          <p:nvPr/>
        </p:nvSpPr>
        <p:spPr>
          <a:xfrm>
            <a:off x="8319053" y="5754715"/>
            <a:ext cx="3578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0" dirty="0">
                <a:solidFill>
                  <a:srgbClr val="0091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  <a:p>
            <a:r>
              <a:rPr lang="en-US" sz="2400" b="1" baseline="0" dirty="0" err="1">
                <a:solidFill>
                  <a:srgbClr val="0091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Heeyh.faq@hee.nhs.uk</a:t>
            </a:r>
            <a:endParaRPr lang="en-US" sz="2400" b="1" baseline="0" dirty="0">
              <a:solidFill>
                <a:srgbClr val="0091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9482D98-2A25-A842-97B3-BD8C5D9DE250}"/>
              </a:ext>
            </a:extLst>
          </p:cNvPr>
          <p:cNvSpPr/>
          <p:nvPr/>
        </p:nvSpPr>
        <p:spPr>
          <a:xfrm>
            <a:off x="198782" y="5628071"/>
            <a:ext cx="3773562" cy="1070905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E28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D0CB00-9A79-784A-8089-84B2390F59CE}"/>
              </a:ext>
            </a:extLst>
          </p:cNvPr>
          <p:cNvSpPr txBox="1"/>
          <p:nvPr/>
        </p:nvSpPr>
        <p:spPr>
          <a:xfrm>
            <a:off x="279851" y="5761464"/>
            <a:ext cx="408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0" dirty="0">
                <a:solidFill>
                  <a:srgbClr val="003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HEEYH COVID 19</a:t>
            </a:r>
          </a:p>
          <a:p>
            <a:r>
              <a:rPr lang="en-US" sz="2400" b="1" baseline="0" dirty="0">
                <a:solidFill>
                  <a:srgbClr val="003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Trainee Update Webinar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072E91-0506-C742-A0F5-3BEFA864C2AD}"/>
              </a:ext>
            </a:extLst>
          </p:cNvPr>
          <p:cNvSpPr txBox="1"/>
          <p:nvPr/>
        </p:nvSpPr>
        <p:spPr>
          <a:xfrm>
            <a:off x="4743554" y="648129"/>
            <a:ext cx="720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FiY1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B08F49-9074-204E-A5A8-C295EDD4A532}"/>
              </a:ext>
            </a:extLst>
          </p:cNvPr>
          <p:cNvSpPr txBox="1"/>
          <p:nvPr/>
        </p:nvSpPr>
        <p:spPr>
          <a:xfrm>
            <a:off x="118569" y="1770867"/>
            <a:ext cx="11559639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3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Webinars Available at: </a:t>
            </a:r>
            <a:endParaRPr lang="en-GB" sz="2400" dirty="0">
              <a:hlinkClick r:id="" action="ppaction://noaction"/>
            </a:endParaRPr>
          </a:p>
          <a:p>
            <a:pPr algn="ctr"/>
            <a:r>
              <a:rPr lang="en-GB" sz="2400" dirty="0">
                <a:hlinkClick r:id="" action="ppaction://noaction"/>
              </a:rPr>
              <a:t>www.hee.nhs.uk/our-work/doctors-training/</a:t>
            </a:r>
          </a:p>
          <a:p>
            <a:pPr algn="ctr"/>
            <a:r>
              <a:rPr lang="en-GB" sz="2400" dirty="0">
                <a:hlinkClick r:id="" action="ppaction://noaction"/>
              </a:rPr>
              <a:t>supporting-doctors-returning-training-after-time-out/supportt-digital-online-resources</a:t>
            </a:r>
            <a:endParaRPr lang="en-US" sz="2400" b="1" dirty="0">
              <a:solidFill>
                <a:srgbClr val="0038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solidFill>
                <a:srgbClr val="0038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003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receiving emails? Please email: </a:t>
            </a:r>
            <a:r>
              <a:rPr lang="en-GB" sz="2400" dirty="0">
                <a:solidFill>
                  <a:srgbClr val="0091C9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supportt.yh@hee.nhs.uk</a:t>
            </a:r>
            <a:endParaRPr lang="en-US" sz="2400" dirty="0">
              <a:solidFill>
                <a:srgbClr val="0091C9"/>
              </a:solidFill>
            </a:endParaRPr>
          </a:p>
          <a:p>
            <a:pPr algn="ctr"/>
            <a:endParaRPr lang="en-US" sz="2400" b="1" dirty="0">
              <a:solidFill>
                <a:srgbClr val="0038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003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Shielded trainees WhatsApp group (not official): </a:t>
            </a:r>
            <a:r>
              <a:rPr lang="en-US" sz="2400" dirty="0">
                <a:solidFill>
                  <a:srgbClr val="00389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schiu@doctors.org.uk</a:t>
            </a:r>
            <a:endParaRPr lang="en-US" sz="2400" dirty="0">
              <a:solidFill>
                <a:srgbClr val="0038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dirty="0">
              <a:solidFill>
                <a:srgbClr val="0091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dirty="0">
              <a:solidFill>
                <a:srgbClr val="0091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solidFill>
                <a:srgbClr val="0038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8DF68003-D9BB-411A-80E6-1AAC9D9985E4}"/>
              </a:ext>
            </a:extLst>
          </p:cNvPr>
          <p:cNvSpPr/>
          <p:nvPr/>
        </p:nvSpPr>
        <p:spPr>
          <a:xfrm>
            <a:off x="686807" y="367312"/>
            <a:ext cx="5038267" cy="716758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r>
              <a:rPr lang="en-US" sz="32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CEV Trainees</a:t>
            </a:r>
          </a:p>
        </p:txBody>
      </p:sp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D5953CC1-6884-493F-8A78-67C43721AFDA}"/>
              </a:ext>
            </a:extLst>
          </p:cNvPr>
          <p:cNvSpPr/>
          <p:nvPr/>
        </p:nvSpPr>
        <p:spPr>
          <a:xfrm>
            <a:off x="4904508" y="467708"/>
            <a:ext cx="582001" cy="515966"/>
          </a:xfrm>
          <a:prstGeom prst="roundRect">
            <a:avLst/>
          </a:prstGeom>
          <a:solidFill>
            <a:srgbClr val="A0005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18">
            <a:extLst>
              <a:ext uri="{FF2B5EF4-FFF2-40B4-BE49-F238E27FC236}">
                <a16:creationId xmlns:a16="http://schemas.microsoft.com/office/drawing/2014/main" id="{3577EFEB-DC0F-40E6-BDEB-7B288EA0F604}"/>
              </a:ext>
            </a:extLst>
          </p:cNvPr>
          <p:cNvSpPr/>
          <p:nvPr/>
        </p:nvSpPr>
        <p:spPr>
          <a:xfrm>
            <a:off x="5034269" y="553877"/>
            <a:ext cx="343187" cy="243878"/>
          </a:xfrm>
          <a:prstGeom prst="roundRect">
            <a:avLst/>
          </a:prstGeom>
          <a:solidFill>
            <a:srgbClr val="E28C0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AFFFAD33-049D-4DC1-8BBA-65BCD73AAC6A}"/>
              </a:ext>
            </a:extLst>
          </p:cNvPr>
          <p:cNvSpPr/>
          <p:nvPr/>
        </p:nvSpPr>
        <p:spPr>
          <a:xfrm>
            <a:off x="5061084" y="698828"/>
            <a:ext cx="290246" cy="199236"/>
          </a:xfrm>
          <a:prstGeom prst="heart">
            <a:avLst/>
          </a:prstGeom>
          <a:solidFill>
            <a:srgbClr val="E28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BB1CACB-C547-430E-8304-5988614C14BD}"/>
              </a:ext>
            </a:extLst>
          </p:cNvPr>
          <p:cNvGrpSpPr/>
          <p:nvPr/>
        </p:nvGrpSpPr>
        <p:grpSpPr>
          <a:xfrm>
            <a:off x="686806" y="353321"/>
            <a:ext cx="5038267" cy="716758"/>
            <a:chOff x="686807" y="367312"/>
            <a:chExt cx="5038267" cy="716758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5B2797C8-1295-4745-8E29-11402484E321}"/>
                </a:ext>
              </a:extLst>
            </p:cNvPr>
            <p:cNvSpPr/>
            <p:nvPr/>
          </p:nvSpPr>
          <p:spPr>
            <a:xfrm>
              <a:off x="686807" y="367312"/>
              <a:ext cx="5038267" cy="716758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rgbClr val="0038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ctr"/>
            <a:lstStyle/>
            <a:p>
              <a:r>
                <a:rPr lang="en-US" sz="3200" b="1" dirty="0">
                  <a:solidFill>
                    <a:srgbClr val="A000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CEV Trainees</a:t>
              </a:r>
            </a:p>
          </p:txBody>
        </p:sp>
        <p:sp>
          <p:nvSpPr>
            <p:cNvPr id="19" name="Rounded Rectangle 16">
              <a:extLst>
                <a:ext uri="{FF2B5EF4-FFF2-40B4-BE49-F238E27FC236}">
                  <a16:creationId xmlns:a16="http://schemas.microsoft.com/office/drawing/2014/main" id="{65D08963-4897-4FFE-B648-84889E78041C}"/>
                </a:ext>
              </a:extLst>
            </p:cNvPr>
            <p:cNvSpPr/>
            <p:nvPr/>
          </p:nvSpPr>
          <p:spPr>
            <a:xfrm>
              <a:off x="4897110" y="478063"/>
              <a:ext cx="582001" cy="515966"/>
            </a:xfrm>
            <a:prstGeom prst="roundRect">
              <a:avLst/>
            </a:prstGeom>
            <a:solidFill>
              <a:srgbClr val="A00054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eart 19">
              <a:extLst>
                <a:ext uri="{FF2B5EF4-FFF2-40B4-BE49-F238E27FC236}">
                  <a16:creationId xmlns:a16="http://schemas.microsoft.com/office/drawing/2014/main" id="{3F165CCE-6F54-486C-B471-3BB7E1C21974}"/>
                </a:ext>
              </a:extLst>
            </p:cNvPr>
            <p:cNvSpPr/>
            <p:nvPr/>
          </p:nvSpPr>
          <p:spPr>
            <a:xfrm>
              <a:off x="5027427" y="696120"/>
              <a:ext cx="345670" cy="258859"/>
            </a:xfrm>
            <a:prstGeom prst="heart">
              <a:avLst/>
            </a:prstGeom>
            <a:solidFill>
              <a:srgbClr val="E28C05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18">
              <a:extLst>
                <a:ext uri="{FF2B5EF4-FFF2-40B4-BE49-F238E27FC236}">
                  <a16:creationId xmlns:a16="http://schemas.microsoft.com/office/drawing/2014/main" id="{A95CA0C9-A264-4A04-B908-FFD40641D65B}"/>
                </a:ext>
              </a:extLst>
            </p:cNvPr>
            <p:cNvSpPr/>
            <p:nvPr/>
          </p:nvSpPr>
          <p:spPr>
            <a:xfrm>
              <a:off x="5026871" y="564232"/>
              <a:ext cx="343187" cy="243878"/>
            </a:xfrm>
            <a:prstGeom prst="roundRect">
              <a:avLst/>
            </a:prstGeom>
            <a:solidFill>
              <a:srgbClr val="E28C05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eart 21">
              <a:extLst>
                <a:ext uri="{FF2B5EF4-FFF2-40B4-BE49-F238E27FC236}">
                  <a16:creationId xmlns:a16="http://schemas.microsoft.com/office/drawing/2014/main" id="{488242A7-1A1A-4409-AA8C-5ABF5685D319}"/>
                </a:ext>
              </a:extLst>
            </p:cNvPr>
            <p:cNvSpPr/>
            <p:nvPr/>
          </p:nvSpPr>
          <p:spPr>
            <a:xfrm>
              <a:off x="5053686" y="709183"/>
              <a:ext cx="290246" cy="199236"/>
            </a:xfrm>
            <a:prstGeom prst="heart">
              <a:avLst/>
            </a:prstGeom>
            <a:solidFill>
              <a:srgbClr val="E28C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88395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9371E1F-994C-0140-8CA4-C314E28BA132}"/>
              </a:ext>
            </a:extLst>
          </p:cNvPr>
          <p:cNvSpPr txBox="1"/>
          <p:nvPr/>
        </p:nvSpPr>
        <p:spPr>
          <a:xfrm>
            <a:off x="3567523" y="11171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0B7684F-4A2D-CA4A-9852-1CD3D5872791}"/>
              </a:ext>
            </a:extLst>
          </p:cNvPr>
          <p:cNvSpPr/>
          <p:nvPr/>
        </p:nvSpPr>
        <p:spPr>
          <a:xfrm>
            <a:off x="8219657" y="5628071"/>
            <a:ext cx="3677475" cy="1070905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B56119-0A1F-1D4C-8962-E2FC834F73CB}"/>
              </a:ext>
            </a:extLst>
          </p:cNvPr>
          <p:cNvSpPr txBox="1"/>
          <p:nvPr/>
        </p:nvSpPr>
        <p:spPr>
          <a:xfrm>
            <a:off x="8319053" y="5754715"/>
            <a:ext cx="3578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0" dirty="0">
                <a:solidFill>
                  <a:srgbClr val="0091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  <a:p>
            <a:r>
              <a:rPr lang="en-US" sz="2400" b="1" baseline="0" dirty="0" err="1">
                <a:solidFill>
                  <a:srgbClr val="0091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Heeyh.faq@hee.nhs.uk</a:t>
            </a:r>
            <a:endParaRPr lang="en-US" sz="2400" b="1" baseline="0" dirty="0">
              <a:solidFill>
                <a:srgbClr val="0091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9482D98-2A25-A842-97B3-BD8C5D9DE250}"/>
              </a:ext>
            </a:extLst>
          </p:cNvPr>
          <p:cNvSpPr/>
          <p:nvPr/>
        </p:nvSpPr>
        <p:spPr>
          <a:xfrm>
            <a:off x="198782" y="5628071"/>
            <a:ext cx="3773562" cy="1070905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E28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D0CB00-9A79-784A-8089-84B2390F59CE}"/>
              </a:ext>
            </a:extLst>
          </p:cNvPr>
          <p:cNvSpPr txBox="1"/>
          <p:nvPr/>
        </p:nvSpPr>
        <p:spPr>
          <a:xfrm>
            <a:off x="279851" y="5761464"/>
            <a:ext cx="408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0" dirty="0">
                <a:solidFill>
                  <a:srgbClr val="003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HEEYH COVID 19</a:t>
            </a:r>
          </a:p>
          <a:p>
            <a:r>
              <a:rPr lang="en-US" sz="2400" b="1" baseline="0" dirty="0">
                <a:solidFill>
                  <a:srgbClr val="003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Trainee Update Webinar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072E91-0506-C742-A0F5-3BEFA864C2AD}"/>
              </a:ext>
            </a:extLst>
          </p:cNvPr>
          <p:cNvSpPr txBox="1"/>
          <p:nvPr/>
        </p:nvSpPr>
        <p:spPr>
          <a:xfrm>
            <a:off x="4743554" y="648129"/>
            <a:ext cx="720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FiY1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B08F49-9074-204E-A5A8-C295EDD4A532}"/>
              </a:ext>
            </a:extLst>
          </p:cNvPr>
          <p:cNvSpPr txBox="1"/>
          <p:nvPr/>
        </p:nvSpPr>
        <p:spPr>
          <a:xfrm>
            <a:off x="128843" y="264417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9822817-6C31-4348-8E74-317A10AE7443}"/>
              </a:ext>
            </a:extLst>
          </p:cNvPr>
          <p:cNvSpPr txBox="1">
            <a:spLocks/>
          </p:cNvSpPr>
          <p:nvPr/>
        </p:nvSpPr>
        <p:spPr>
          <a:xfrm>
            <a:off x="719192" y="1462717"/>
            <a:ext cx="10504010" cy="721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Gov.uk</a:t>
            </a:r>
            <a:r>
              <a:rPr lang="en-GB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Guidance on shielding &amp; protecting people who are clinically extremely vulnerable from </a:t>
            </a:r>
            <a:r>
              <a:rPr lang="en-GB" sz="4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n-GB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CD8E47-A76C-0B4C-8C9C-86CD765C60D3}"/>
              </a:ext>
            </a:extLst>
          </p:cNvPr>
          <p:cNvSpPr txBox="1"/>
          <p:nvPr/>
        </p:nvSpPr>
        <p:spPr>
          <a:xfrm>
            <a:off x="719192" y="2185997"/>
            <a:ext cx="106088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Updated advice available at </a:t>
            </a:r>
            <a:br>
              <a:rPr lang="en-GB" sz="2000" dirty="0">
                <a:solidFill>
                  <a:srgbClr val="002060"/>
                </a:solidFill>
              </a:rPr>
            </a:br>
            <a:r>
              <a:rPr lang="en-GB" sz="2000" dirty="0">
                <a:solidFill>
                  <a:srgbClr val="002060"/>
                </a:solidFill>
                <a:hlinkClick r:id="rId2"/>
              </a:rPr>
              <a:t>https://www.gov.uk/government/publications/guidance-on-shielding-and-protecting-extremely-vulnerable-persons-from-covid-19/guidance-on-shielding-and-protecting-extremely-vulnerable-persons-from-covid-19</a:t>
            </a:r>
            <a:br>
              <a:rPr lang="en-GB" sz="2000" dirty="0">
                <a:solidFill>
                  <a:srgbClr val="002060"/>
                </a:solidFill>
              </a:rPr>
            </a:br>
            <a:r>
              <a:rPr lang="en-GB" sz="2000" dirty="0">
                <a:solidFill>
                  <a:srgbClr val="002060"/>
                </a:solidFill>
              </a:rPr>
              <a:t>and at</a:t>
            </a:r>
            <a:br>
              <a:rPr lang="en-GB" sz="2000" dirty="0">
                <a:solidFill>
                  <a:srgbClr val="002060"/>
                </a:solidFill>
              </a:rPr>
            </a:br>
            <a:r>
              <a:rPr lang="en-GB" sz="2000" dirty="0">
                <a:solidFill>
                  <a:srgbClr val="002060"/>
                </a:solidFill>
                <a:hlinkClick r:id="rId3"/>
              </a:rPr>
              <a:t>https://www.gov.uk/guidance/new-national-restrictions-from-5-november</a:t>
            </a:r>
            <a:endParaRPr lang="en-GB" sz="2000" dirty="0">
              <a:solidFill>
                <a:srgbClr val="002060"/>
              </a:solidFill>
            </a:endParaRPr>
          </a:p>
          <a:p>
            <a:pPr algn="ctr"/>
            <a:endParaRPr lang="en-GB" sz="2000" dirty="0">
              <a:solidFill>
                <a:srgbClr val="00206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7FD3B3A3-54FF-468C-A0D7-006BAB056497}"/>
              </a:ext>
            </a:extLst>
          </p:cNvPr>
          <p:cNvSpPr/>
          <p:nvPr/>
        </p:nvSpPr>
        <p:spPr>
          <a:xfrm>
            <a:off x="4904508" y="467708"/>
            <a:ext cx="582001" cy="515966"/>
          </a:xfrm>
          <a:prstGeom prst="roundRect">
            <a:avLst/>
          </a:prstGeom>
          <a:solidFill>
            <a:srgbClr val="A0005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18">
            <a:extLst>
              <a:ext uri="{FF2B5EF4-FFF2-40B4-BE49-F238E27FC236}">
                <a16:creationId xmlns:a16="http://schemas.microsoft.com/office/drawing/2014/main" id="{BF74B1BC-7067-49B7-B20C-9FDA203DCA5D}"/>
              </a:ext>
            </a:extLst>
          </p:cNvPr>
          <p:cNvSpPr/>
          <p:nvPr/>
        </p:nvSpPr>
        <p:spPr>
          <a:xfrm>
            <a:off x="5034269" y="553877"/>
            <a:ext cx="343187" cy="243878"/>
          </a:xfrm>
          <a:prstGeom prst="roundRect">
            <a:avLst/>
          </a:prstGeom>
          <a:solidFill>
            <a:srgbClr val="E28C0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EB0E6033-19D6-4512-9F97-BD6C431C56B8}"/>
              </a:ext>
            </a:extLst>
          </p:cNvPr>
          <p:cNvSpPr/>
          <p:nvPr/>
        </p:nvSpPr>
        <p:spPr>
          <a:xfrm>
            <a:off x="5061084" y="698828"/>
            <a:ext cx="290246" cy="199236"/>
          </a:xfrm>
          <a:prstGeom prst="heart">
            <a:avLst/>
          </a:prstGeom>
          <a:solidFill>
            <a:srgbClr val="E28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AFE4533-14D3-41F3-B4E9-E6352D012C21}"/>
              </a:ext>
            </a:extLst>
          </p:cNvPr>
          <p:cNvGrpSpPr/>
          <p:nvPr/>
        </p:nvGrpSpPr>
        <p:grpSpPr>
          <a:xfrm>
            <a:off x="686807" y="367312"/>
            <a:ext cx="5038267" cy="716758"/>
            <a:chOff x="686807" y="367312"/>
            <a:chExt cx="5038267" cy="716758"/>
          </a:xfrm>
        </p:grpSpPr>
        <p:sp>
          <p:nvSpPr>
            <p:cNvPr id="2" name="Rounded Rectangle 3">
              <a:extLst>
                <a:ext uri="{FF2B5EF4-FFF2-40B4-BE49-F238E27FC236}">
                  <a16:creationId xmlns:a16="http://schemas.microsoft.com/office/drawing/2014/main" id="{EA38035E-289C-41BE-8070-DC185E464174}"/>
                </a:ext>
              </a:extLst>
            </p:cNvPr>
            <p:cNvSpPr/>
            <p:nvPr/>
          </p:nvSpPr>
          <p:spPr>
            <a:xfrm>
              <a:off x="686807" y="367312"/>
              <a:ext cx="5038267" cy="716758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rgbClr val="0038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ctr"/>
            <a:lstStyle/>
            <a:p>
              <a:r>
                <a:rPr lang="en-US" sz="3200" b="1" dirty="0">
                  <a:solidFill>
                    <a:srgbClr val="A000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CEV Trainees</a:t>
              </a:r>
            </a:p>
          </p:txBody>
        </p:sp>
        <p:sp>
          <p:nvSpPr>
            <p:cNvPr id="7" name="Rounded Rectangle 16">
              <a:extLst>
                <a:ext uri="{FF2B5EF4-FFF2-40B4-BE49-F238E27FC236}">
                  <a16:creationId xmlns:a16="http://schemas.microsoft.com/office/drawing/2014/main" id="{E622DF52-0407-4895-9CDC-E00BFB137F02}"/>
                </a:ext>
              </a:extLst>
            </p:cNvPr>
            <p:cNvSpPr/>
            <p:nvPr/>
          </p:nvSpPr>
          <p:spPr>
            <a:xfrm>
              <a:off x="4897110" y="478063"/>
              <a:ext cx="582001" cy="515966"/>
            </a:xfrm>
            <a:prstGeom prst="roundRect">
              <a:avLst/>
            </a:prstGeom>
            <a:solidFill>
              <a:srgbClr val="A00054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eart 8">
              <a:extLst>
                <a:ext uri="{FF2B5EF4-FFF2-40B4-BE49-F238E27FC236}">
                  <a16:creationId xmlns:a16="http://schemas.microsoft.com/office/drawing/2014/main" id="{307D477F-680E-475E-83ED-22FA6D5193EC}"/>
                </a:ext>
              </a:extLst>
            </p:cNvPr>
            <p:cNvSpPr/>
            <p:nvPr/>
          </p:nvSpPr>
          <p:spPr>
            <a:xfrm>
              <a:off x="5027427" y="696120"/>
              <a:ext cx="345670" cy="258859"/>
            </a:xfrm>
            <a:prstGeom prst="heart">
              <a:avLst/>
            </a:prstGeom>
            <a:solidFill>
              <a:srgbClr val="E28C05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18">
              <a:extLst>
                <a:ext uri="{FF2B5EF4-FFF2-40B4-BE49-F238E27FC236}">
                  <a16:creationId xmlns:a16="http://schemas.microsoft.com/office/drawing/2014/main" id="{93D1D3B0-AF32-4B04-A26B-D65D432FDA0F}"/>
                </a:ext>
              </a:extLst>
            </p:cNvPr>
            <p:cNvSpPr/>
            <p:nvPr/>
          </p:nvSpPr>
          <p:spPr>
            <a:xfrm>
              <a:off x="5026871" y="564232"/>
              <a:ext cx="343187" cy="243878"/>
            </a:xfrm>
            <a:prstGeom prst="roundRect">
              <a:avLst/>
            </a:prstGeom>
            <a:solidFill>
              <a:srgbClr val="E28C05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eart 11">
              <a:extLst>
                <a:ext uri="{FF2B5EF4-FFF2-40B4-BE49-F238E27FC236}">
                  <a16:creationId xmlns:a16="http://schemas.microsoft.com/office/drawing/2014/main" id="{B0CA8C96-E4CF-4A9A-A2E8-D6F0A9F71FE7}"/>
                </a:ext>
              </a:extLst>
            </p:cNvPr>
            <p:cNvSpPr/>
            <p:nvPr/>
          </p:nvSpPr>
          <p:spPr>
            <a:xfrm>
              <a:off x="5053686" y="709183"/>
              <a:ext cx="290246" cy="199236"/>
            </a:xfrm>
            <a:prstGeom prst="heart">
              <a:avLst/>
            </a:prstGeom>
            <a:solidFill>
              <a:srgbClr val="E28C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968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9371E1F-994C-0140-8CA4-C314E28BA132}"/>
              </a:ext>
            </a:extLst>
          </p:cNvPr>
          <p:cNvSpPr txBox="1"/>
          <p:nvPr/>
        </p:nvSpPr>
        <p:spPr>
          <a:xfrm>
            <a:off x="3567523" y="11171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0B7684F-4A2D-CA4A-9852-1CD3D5872791}"/>
              </a:ext>
            </a:extLst>
          </p:cNvPr>
          <p:cNvSpPr/>
          <p:nvPr/>
        </p:nvSpPr>
        <p:spPr>
          <a:xfrm>
            <a:off x="8219657" y="5628071"/>
            <a:ext cx="3677475" cy="1070905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B56119-0A1F-1D4C-8962-E2FC834F73CB}"/>
              </a:ext>
            </a:extLst>
          </p:cNvPr>
          <p:cNvSpPr txBox="1"/>
          <p:nvPr/>
        </p:nvSpPr>
        <p:spPr>
          <a:xfrm>
            <a:off x="8319053" y="5754715"/>
            <a:ext cx="3578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0" dirty="0">
                <a:solidFill>
                  <a:srgbClr val="0091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  <a:p>
            <a:r>
              <a:rPr lang="en-US" sz="2400" b="1" baseline="0" dirty="0" err="1">
                <a:solidFill>
                  <a:srgbClr val="0091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Heeyh.faq@hee.nhs.uk</a:t>
            </a:r>
            <a:endParaRPr lang="en-US" sz="2400" b="1" baseline="0" dirty="0">
              <a:solidFill>
                <a:srgbClr val="0091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9482D98-2A25-A842-97B3-BD8C5D9DE250}"/>
              </a:ext>
            </a:extLst>
          </p:cNvPr>
          <p:cNvSpPr/>
          <p:nvPr/>
        </p:nvSpPr>
        <p:spPr>
          <a:xfrm>
            <a:off x="198782" y="5628071"/>
            <a:ext cx="3773562" cy="1070905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E28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D0CB00-9A79-784A-8089-84B2390F59CE}"/>
              </a:ext>
            </a:extLst>
          </p:cNvPr>
          <p:cNvSpPr txBox="1"/>
          <p:nvPr/>
        </p:nvSpPr>
        <p:spPr>
          <a:xfrm>
            <a:off x="279851" y="5761464"/>
            <a:ext cx="4086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0" dirty="0">
                <a:solidFill>
                  <a:srgbClr val="003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HEEYH COVID 19</a:t>
            </a:r>
          </a:p>
          <a:p>
            <a:r>
              <a:rPr lang="en-US" sz="2400" b="1" baseline="0" dirty="0">
                <a:solidFill>
                  <a:srgbClr val="003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Trainee Update Webinar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072E91-0506-C742-A0F5-3BEFA864C2AD}"/>
              </a:ext>
            </a:extLst>
          </p:cNvPr>
          <p:cNvSpPr txBox="1"/>
          <p:nvPr/>
        </p:nvSpPr>
        <p:spPr>
          <a:xfrm>
            <a:off x="4743554" y="648129"/>
            <a:ext cx="720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FiY1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B08F49-9074-204E-A5A8-C295EDD4A532}"/>
              </a:ext>
            </a:extLst>
          </p:cNvPr>
          <p:cNvSpPr txBox="1"/>
          <p:nvPr/>
        </p:nvSpPr>
        <p:spPr>
          <a:xfrm>
            <a:off x="686807" y="1091412"/>
            <a:ext cx="10315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3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Pregnancy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BB1559-5496-BD4B-AE31-F442D9A8C71F}"/>
              </a:ext>
            </a:extLst>
          </p:cNvPr>
          <p:cNvSpPr txBox="1"/>
          <p:nvPr/>
        </p:nvSpPr>
        <p:spPr>
          <a:xfrm>
            <a:off x="686807" y="1578819"/>
            <a:ext cx="11151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RCOG Occupational health advice for employers &amp; pregnant women version 3.4 10/8/2020 </a:t>
            </a:r>
            <a:br>
              <a:rPr lang="en-GB" sz="2000" dirty="0">
                <a:solidFill>
                  <a:srgbClr val="002060"/>
                </a:solidFill>
              </a:rPr>
            </a:br>
            <a:r>
              <a:rPr lang="en-GB" sz="2000" dirty="0">
                <a:solidFill>
                  <a:srgbClr val="002060"/>
                </a:solidFill>
              </a:rPr>
              <a:t>- Archived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RCOG Statement Occupational health advice for employers &amp; pregnant women 9/9/20</a:t>
            </a:r>
            <a:br>
              <a:rPr lang="en-GB" sz="2000" dirty="0">
                <a:solidFill>
                  <a:srgbClr val="002060"/>
                </a:solidFill>
              </a:rPr>
            </a:br>
            <a:r>
              <a:rPr lang="en-GB" sz="2000" dirty="0">
                <a:solidFill>
                  <a:srgbClr val="002060"/>
                </a:solidFill>
                <a:hlinkClick r:id="rId2"/>
              </a:rPr>
              <a:t>https://www.rcog.org.uk/globalassets/documents/guidelines/2020-09-10-occupational-health-statement-rcog-rcm-fom.pdf</a:t>
            </a:r>
            <a:endParaRPr lang="en-GB" sz="20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Clinical advice of the RCOG: </a:t>
            </a:r>
            <a:br>
              <a:rPr lang="en-GB" sz="2000" dirty="0">
                <a:solidFill>
                  <a:srgbClr val="002060"/>
                </a:solidFill>
              </a:rPr>
            </a:br>
            <a:r>
              <a:rPr lang="en-GB" sz="2000" dirty="0">
                <a:solidFill>
                  <a:srgbClr val="002060"/>
                </a:solidFill>
              </a:rPr>
              <a:t>- Pregnant women &gt;28 weeks’ gestation have an increased risk of becoming severely ill with Covid-19, therefore social distancing is particularly important</a:t>
            </a:r>
            <a:br>
              <a:rPr lang="en-GB" sz="2000" dirty="0">
                <a:solidFill>
                  <a:srgbClr val="002060"/>
                </a:solidFill>
              </a:rPr>
            </a:br>
            <a:r>
              <a:rPr lang="en-GB" sz="2000" dirty="0">
                <a:solidFill>
                  <a:srgbClr val="002060"/>
                </a:solidFill>
              </a:rPr>
              <a:t>- For pregnant women with other underlying health conditions, they should be considered on a case-by-case basis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</a:rPr>
              <a:t>Employer has a legal responsibility to ensure the workplace is safe, and therefore the employer needs to consider the clinical advice of the RCOG in your individualised workplace pregnancy risk assessment</a:t>
            </a:r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052C2990-B21D-48B4-892C-FA759870D2B3}"/>
              </a:ext>
            </a:extLst>
          </p:cNvPr>
          <p:cNvSpPr/>
          <p:nvPr/>
        </p:nvSpPr>
        <p:spPr>
          <a:xfrm>
            <a:off x="686807" y="367312"/>
            <a:ext cx="5038267" cy="716758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r>
              <a:rPr lang="en-US" sz="32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CEV Trainees</a:t>
            </a:r>
          </a:p>
        </p:txBody>
      </p:sp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CFFE13B5-6C25-4D82-B34D-E48B7B38FC13}"/>
              </a:ext>
            </a:extLst>
          </p:cNvPr>
          <p:cNvSpPr/>
          <p:nvPr/>
        </p:nvSpPr>
        <p:spPr>
          <a:xfrm>
            <a:off x="4904508" y="467708"/>
            <a:ext cx="582001" cy="515966"/>
          </a:xfrm>
          <a:prstGeom prst="roundRect">
            <a:avLst/>
          </a:prstGeom>
          <a:solidFill>
            <a:srgbClr val="A0005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5DA38D35-BDE0-4A92-8D33-7F67A3C7C48D}"/>
              </a:ext>
            </a:extLst>
          </p:cNvPr>
          <p:cNvSpPr/>
          <p:nvPr/>
        </p:nvSpPr>
        <p:spPr>
          <a:xfrm>
            <a:off x="5034825" y="685765"/>
            <a:ext cx="345670" cy="258859"/>
          </a:xfrm>
          <a:prstGeom prst="heart">
            <a:avLst/>
          </a:prstGeom>
          <a:solidFill>
            <a:srgbClr val="E28C0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18">
            <a:extLst>
              <a:ext uri="{FF2B5EF4-FFF2-40B4-BE49-F238E27FC236}">
                <a16:creationId xmlns:a16="http://schemas.microsoft.com/office/drawing/2014/main" id="{BB8900C9-8A7F-4959-9FD5-7718B64DF400}"/>
              </a:ext>
            </a:extLst>
          </p:cNvPr>
          <p:cNvSpPr/>
          <p:nvPr/>
        </p:nvSpPr>
        <p:spPr>
          <a:xfrm>
            <a:off x="5034269" y="553877"/>
            <a:ext cx="343187" cy="243878"/>
          </a:xfrm>
          <a:prstGeom prst="roundRect">
            <a:avLst/>
          </a:prstGeom>
          <a:solidFill>
            <a:srgbClr val="E28C0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D85AE3A3-58CB-4E6A-A668-37931D2C9C52}"/>
              </a:ext>
            </a:extLst>
          </p:cNvPr>
          <p:cNvSpPr/>
          <p:nvPr/>
        </p:nvSpPr>
        <p:spPr>
          <a:xfrm>
            <a:off x="5061084" y="698828"/>
            <a:ext cx="290246" cy="199236"/>
          </a:xfrm>
          <a:prstGeom prst="heart">
            <a:avLst/>
          </a:prstGeom>
          <a:solidFill>
            <a:srgbClr val="E28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6A80223-730B-4DB9-A81F-9E46E58A6E97}"/>
              </a:ext>
            </a:extLst>
          </p:cNvPr>
          <p:cNvGrpSpPr/>
          <p:nvPr/>
        </p:nvGrpSpPr>
        <p:grpSpPr>
          <a:xfrm>
            <a:off x="686807" y="359970"/>
            <a:ext cx="5038267" cy="716758"/>
            <a:chOff x="686807" y="367312"/>
            <a:chExt cx="5038267" cy="716758"/>
          </a:xfrm>
        </p:grpSpPr>
        <p:sp>
          <p:nvSpPr>
            <p:cNvPr id="21" name="Rounded Rectangle 3">
              <a:extLst>
                <a:ext uri="{FF2B5EF4-FFF2-40B4-BE49-F238E27FC236}">
                  <a16:creationId xmlns:a16="http://schemas.microsoft.com/office/drawing/2014/main" id="{C345520B-BFAF-48CF-ADD0-94AE1876302D}"/>
                </a:ext>
              </a:extLst>
            </p:cNvPr>
            <p:cNvSpPr/>
            <p:nvPr/>
          </p:nvSpPr>
          <p:spPr>
            <a:xfrm>
              <a:off x="686807" y="367312"/>
              <a:ext cx="5038267" cy="716758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rgbClr val="0038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ctr"/>
            <a:lstStyle/>
            <a:p>
              <a:r>
                <a:rPr lang="en-US" sz="3200" b="1" dirty="0">
                  <a:solidFill>
                    <a:srgbClr val="A000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CEV Trainees</a:t>
              </a:r>
            </a:p>
          </p:txBody>
        </p:sp>
        <p:sp>
          <p:nvSpPr>
            <p:cNvPr id="22" name="Rounded Rectangle 16">
              <a:extLst>
                <a:ext uri="{FF2B5EF4-FFF2-40B4-BE49-F238E27FC236}">
                  <a16:creationId xmlns:a16="http://schemas.microsoft.com/office/drawing/2014/main" id="{8DB0D7F1-4E52-46EF-B759-803D7C789567}"/>
                </a:ext>
              </a:extLst>
            </p:cNvPr>
            <p:cNvSpPr/>
            <p:nvPr/>
          </p:nvSpPr>
          <p:spPr>
            <a:xfrm>
              <a:off x="4897110" y="478063"/>
              <a:ext cx="582001" cy="515966"/>
            </a:xfrm>
            <a:prstGeom prst="roundRect">
              <a:avLst/>
            </a:prstGeom>
            <a:solidFill>
              <a:srgbClr val="A00054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art 22">
              <a:extLst>
                <a:ext uri="{FF2B5EF4-FFF2-40B4-BE49-F238E27FC236}">
                  <a16:creationId xmlns:a16="http://schemas.microsoft.com/office/drawing/2014/main" id="{DFB741C2-514A-42E6-BAD2-1C62233D1396}"/>
                </a:ext>
              </a:extLst>
            </p:cNvPr>
            <p:cNvSpPr/>
            <p:nvPr/>
          </p:nvSpPr>
          <p:spPr>
            <a:xfrm>
              <a:off x="5027427" y="696120"/>
              <a:ext cx="345670" cy="258859"/>
            </a:xfrm>
            <a:prstGeom prst="heart">
              <a:avLst/>
            </a:prstGeom>
            <a:solidFill>
              <a:srgbClr val="E28C05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18">
              <a:extLst>
                <a:ext uri="{FF2B5EF4-FFF2-40B4-BE49-F238E27FC236}">
                  <a16:creationId xmlns:a16="http://schemas.microsoft.com/office/drawing/2014/main" id="{638AA8E8-974B-4443-8A0E-839F7A64009D}"/>
                </a:ext>
              </a:extLst>
            </p:cNvPr>
            <p:cNvSpPr/>
            <p:nvPr/>
          </p:nvSpPr>
          <p:spPr>
            <a:xfrm>
              <a:off x="5026871" y="564232"/>
              <a:ext cx="343187" cy="243878"/>
            </a:xfrm>
            <a:prstGeom prst="roundRect">
              <a:avLst/>
            </a:prstGeom>
            <a:solidFill>
              <a:srgbClr val="E28C05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Heart 28">
              <a:extLst>
                <a:ext uri="{FF2B5EF4-FFF2-40B4-BE49-F238E27FC236}">
                  <a16:creationId xmlns:a16="http://schemas.microsoft.com/office/drawing/2014/main" id="{87E73A48-408D-431F-9960-A4DF0EE7ED68}"/>
                </a:ext>
              </a:extLst>
            </p:cNvPr>
            <p:cNvSpPr/>
            <p:nvPr/>
          </p:nvSpPr>
          <p:spPr>
            <a:xfrm>
              <a:off x="5053686" y="709183"/>
              <a:ext cx="290246" cy="199236"/>
            </a:xfrm>
            <a:prstGeom prst="heart">
              <a:avLst/>
            </a:prstGeom>
            <a:solidFill>
              <a:srgbClr val="E28C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3841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741B207-9F78-5F43-B96E-6FFFC1561AC8}"/>
              </a:ext>
            </a:extLst>
          </p:cNvPr>
          <p:cNvSpPr/>
          <p:nvPr/>
        </p:nvSpPr>
        <p:spPr>
          <a:xfrm>
            <a:off x="2471530" y="2398641"/>
            <a:ext cx="6937512" cy="1391478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r>
              <a:rPr lang="en-US" sz="54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Redeployment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C76A88E-98A9-A442-A752-FBC9C5FD2254}"/>
              </a:ext>
            </a:extLst>
          </p:cNvPr>
          <p:cNvSpPr/>
          <p:nvPr/>
        </p:nvSpPr>
        <p:spPr>
          <a:xfrm>
            <a:off x="8219657" y="5519533"/>
            <a:ext cx="3677475" cy="1179443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F5FECF-7045-B742-82AB-D2D6CF2D941F}"/>
              </a:ext>
            </a:extLst>
          </p:cNvPr>
          <p:cNvSpPr txBox="1"/>
          <p:nvPr/>
        </p:nvSpPr>
        <p:spPr>
          <a:xfrm>
            <a:off x="8319053" y="5693755"/>
            <a:ext cx="3578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  <a:p>
            <a:r>
              <a:rPr lang="en-US" sz="2400" b="1" dirty="0" err="1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Heeyh.faq@hee.nhs.uk</a:t>
            </a:r>
            <a:endParaRPr lang="en-US" sz="24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45474E4-5454-6E41-9F91-1685E0A3FD6F}"/>
              </a:ext>
            </a:extLst>
          </p:cNvPr>
          <p:cNvGrpSpPr/>
          <p:nvPr/>
        </p:nvGrpSpPr>
        <p:grpSpPr>
          <a:xfrm>
            <a:off x="8219657" y="2736571"/>
            <a:ext cx="848139" cy="715617"/>
            <a:chOff x="9554813" y="1278841"/>
            <a:chExt cx="848139" cy="715617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A426E77A-AD91-4047-AEF6-976B21C01A16}"/>
                </a:ext>
              </a:extLst>
            </p:cNvPr>
            <p:cNvSpPr/>
            <p:nvPr/>
          </p:nvSpPr>
          <p:spPr>
            <a:xfrm>
              <a:off x="9554813" y="1278841"/>
              <a:ext cx="848139" cy="715617"/>
            </a:xfrm>
            <a:prstGeom prst="roundRect">
              <a:avLst/>
            </a:prstGeom>
            <a:solidFill>
              <a:srgbClr val="A00054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urved Right Arrow 9">
              <a:extLst>
                <a:ext uri="{FF2B5EF4-FFF2-40B4-BE49-F238E27FC236}">
                  <a16:creationId xmlns:a16="http://schemas.microsoft.com/office/drawing/2014/main" id="{9554BCC0-DF3A-2E4A-8999-9EDAB3177F3D}"/>
                </a:ext>
              </a:extLst>
            </p:cNvPr>
            <p:cNvSpPr/>
            <p:nvPr/>
          </p:nvSpPr>
          <p:spPr>
            <a:xfrm>
              <a:off x="9700591" y="1417983"/>
              <a:ext cx="530087" cy="463826"/>
            </a:xfrm>
            <a:prstGeom prst="curved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6811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741B207-9F78-5F43-B96E-6FFFC1561AC8}"/>
              </a:ext>
            </a:extLst>
          </p:cNvPr>
          <p:cNvSpPr/>
          <p:nvPr/>
        </p:nvSpPr>
        <p:spPr>
          <a:xfrm>
            <a:off x="1472092" y="2413560"/>
            <a:ext cx="8636000" cy="1391478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r>
              <a:rPr lang="en-US" sz="54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 Sector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C76A88E-98A9-A442-A752-FBC9C5FD2254}"/>
              </a:ext>
            </a:extLst>
          </p:cNvPr>
          <p:cNvSpPr/>
          <p:nvPr/>
        </p:nvSpPr>
        <p:spPr>
          <a:xfrm>
            <a:off x="8219657" y="5519533"/>
            <a:ext cx="3677475" cy="1179443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F5FECF-7045-B742-82AB-D2D6CF2D941F}"/>
              </a:ext>
            </a:extLst>
          </p:cNvPr>
          <p:cNvSpPr txBox="1"/>
          <p:nvPr/>
        </p:nvSpPr>
        <p:spPr>
          <a:xfrm>
            <a:off x="8319053" y="5693755"/>
            <a:ext cx="3578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  <a:p>
            <a:r>
              <a:rPr lang="en-US" sz="2400" b="1" dirty="0" err="1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Heeyh.faq@hee.nhs.uk</a:t>
            </a:r>
            <a:endParaRPr lang="en-US" sz="24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511FF8D-8032-3C4B-8553-768324699663}"/>
              </a:ext>
            </a:extLst>
          </p:cNvPr>
          <p:cNvSpPr/>
          <p:nvPr/>
        </p:nvSpPr>
        <p:spPr>
          <a:xfrm>
            <a:off x="8962096" y="2683392"/>
            <a:ext cx="884187" cy="805839"/>
          </a:xfrm>
          <a:prstGeom prst="roundRect">
            <a:avLst/>
          </a:prstGeom>
          <a:solidFill>
            <a:srgbClr val="A00054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Hospital Map Marker Pin Doctor Svg Png Icon Free Download (#493655) -  OnlineWebFonts.COM">
            <a:extLst>
              <a:ext uri="{FF2B5EF4-FFF2-40B4-BE49-F238E27FC236}">
                <a16:creationId xmlns:a16="http://schemas.microsoft.com/office/drawing/2014/main" id="{B08C6770-DC21-4840-AAC1-19C5532A1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764" y="2746749"/>
            <a:ext cx="538852" cy="682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0523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CDDCB-18FB-4B60-8A60-4F53A07EC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003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Acquiring training in the independent sector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69B61-F5C9-49C3-8E0B-59FB2A2A4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91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Employing NHS trust approval</a:t>
            </a:r>
          </a:p>
          <a:p>
            <a:r>
              <a:rPr lang="en-GB" dirty="0">
                <a:solidFill>
                  <a:srgbClr val="0091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Employing NHS trust indemnity cover</a:t>
            </a:r>
          </a:p>
          <a:p>
            <a:r>
              <a:rPr lang="en-GB" dirty="0">
                <a:solidFill>
                  <a:srgbClr val="0091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private indemnity provider</a:t>
            </a:r>
          </a:p>
          <a:p>
            <a:r>
              <a:rPr lang="en-GB" dirty="0">
                <a:solidFill>
                  <a:srgbClr val="0091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https://www.gmc-uk.org/education/standards-guidance-and-curricula/guidance/programme-and-site-approvals</a:t>
            </a:r>
          </a:p>
          <a:p>
            <a:r>
              <a:rPr lang="en-GB" dirty="0">
                <a:solidFill>
                  <a:srgbClr val="0091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HEE should approve any training prospectively</a:t>
            </a:r>
          </a:p>
          <a:p>
            <a:r>
              <a:rPr lang="en-GB" dirty="0">
                <a:solidFill>
                  <a:srgbClr val="0091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are concerned re: training please let HEE know</a:t>
            </a:r>
          </a:p>
        </p:txBody>
      </p:sp>
    </p:spTree>
    <p:extLst>
      <p:ext uri="{BB962C8B-B14F-4D97-AF65-F5344CB8AC3E}">
        <p14:creationId xmlns:p14="http://schemas.microsoft.com/office/powerpoint/2010/main" val="1789350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741B207-9F78-5F43-B96E-6FFFC1561AC8}"/>
              </a:ext>
            </a:extLst>
          </p:cNvPr>
          <p:cNvSpPr/>
          <p:nvPr/>
        </p:nvSpPr>
        <p:spPr>
          <a:xfrm>
            <a:off x="2471530" y="2398640"/>
            <a:ext cx="6937512" cy="1472023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r>
              <a:rPr lang="en-US" sz="54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Specialty 	Recruitment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C76A88E-98A9-A442-A752-FBC9C5FD2254}"/>
              </a:ext>
            </a:extLst>
          </p:cNvPr>
          <p:cNvSpPr/>
          <p:nvPr/>
        </p:nvSpPr>
        <p:spPr>
          <a:xfrm>
            <a:off x="8219657" y="5519533"/>
            <a:ext cx="3677475" cy="1179443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F5FECF-7045-B742-82AB-D2D6CF2D941F}"/>
              </a:ext>
            </a:extLst>
          </p:cNvPr>
          <p:cNvSpPr txBox="1"/>
          <p:nvPr/>
        </p:nvSpPr>
        <p:spPr>
          <a:xfrm>
            <a:off x="8319053" y="5693755"/>
            <a:ext cx="3578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  <a:p>
            <a:r>
              <a:rPr lang="en-US" sz="2400" b="1" dirty="0" err="1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Heeyh.faq@hee.nhs.uk</a:t>
            </a:r>
            <a:endParaRPr lang="en-US" sz="24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15EA28-79EB-D145-AF12-DD9208FA8F4E}"/>
              </a:ext>
            </a:extLst>
          </p:cNvPr>
          <p:cNvGrpSpPr/>
          <p:nvPr/>
        </p:nvGrpSpPr>
        <p:grpSpPr>
          <a:xfrm>
            <a:off x="8319053" y="2777939"/>
            <a:ext cx="675089" cy="632881"/>
            <a:chOff x="10152260" y="4613442"/>
            <a:chExt cx="675089" cy="632881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10BA0995-C2A3-D04D-AB61-8CA1AB3BB802}"/>
                </a:ext>
              </a:extLst>
            </p:cNvPr>
            <p:cNvSpPr/>
            <p:nvPr/>
          </p:nvSpPr>
          <p:spPr>
            <a:xfrm>
              <a:off x="10152260" y="4613442"/>
              <a:ext cx="675089" cy="632881"/>
            </a:xfrm>
            <a:prstGeom prst="roundRect">
              <a:avLst/>
            </a:prstGeom>
            <a:solidFill>
              <a:srgbClr val="A00054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Curved Connector 14">
              <a:extLst>
                <a:ext uri="{FF2B5EF4-FFF2-40B4-BE49-F238E27FC236}">
                  <a16:creationId xmlns:a16="http://schemas.microsoft.com/office/drawing/2014/main" id="{63ABC600-78CE-3241-80D8-E9F73E0325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54108" y="4815968"/>
              <a:ext cx="475690" cy="265590"/>
            </a:xfrm>
            <a:prstGeom prst="curvedConnector3">
              <a:avLst>
                <a:gd name="adj1" fmla="val 50000"/>
              </a:avLst>
            </a:prstGeom>
            <a:ln w="508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7046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6A002-C381-4918-97B3-5F0279D3A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3893"/>
                </a:solidFill>
              </a:rPr>
              <a:t>Changes this year……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2115F-C23D-4EAE-839F-834403BD0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252"/>
            <a:ext cx="10515600" cy="4351338"/>
          </a:xfrm>
        </p:spPr>
        <p:txBody>
          <a:bodyPr/>
          <a:lstStyle/>
          <a:p>
            <a:r>
              <a:rPr lang="en-GB" dirty="0">
                <a:solidFill>
                  <a:srgbClr val="003893"/>
                </a:solidFill>
              </a:rPr>
              <a:t>No face to face interviews in any specialty</a:t>
            </a:r>
          </a:p>
          <a:p>
            <a:r>
              <a:rPr lang="en-GB" dirty="0">
                <a:solidFill>
                  <a:srgbClr val="003893"/>
                </a:solidFill>
              </a:rPr>
              <a:t>No interviews at all for General Practice, Core Psychiatry or Child and adolescent psychiatry- MSRA only</a:t>
            </a:r>
          </a:p>
          <a:p>
            <a:r>
              <a:rPr lang="en-GB" dirty="0">
                <a:solidFill>
                  <a:srgbClr val="003893"/>
                </a:solidFill>
              </a:rPr>
              <a:t>Increasing reliance on MSRA (multi-specialty recruitment assessment)</a:t>
            </a:r>
          </a:p>
          <a:p>
            <a:r>
              <a:rPr lang="en-GB" dirty="0">
                <a:solidFill>
                  <a:srgbClr val="003893"/>
                </a:solidFill>
              </a:rPr>
              <a:t>Interview windows longer than previous due to increasing time needed for non-face to face interview.</a:t>
            </a:r>
          </a:p>
          <a:p>
            <a:r>
              <a:rPr lang="en-GB" dirty="0">
                <a:solidFill>
                  <a:srgbClr val="003893"/>
                </a:solidFill>
              </a:rPr>
              <a:t>Round 2 applications (generally HST applications) brought forward to November</a:t>
            </a:r>
          </a:p>
          <a:p>
            <a:r>
              <a:rPr lang="en-GB" dirty="0">
                <a:solidFill>
                  <a:srgbClr val="003893"/>
                </a:solidFill>
              </a:rPr>
              <a:t>New version of Oriel (oriel 2) this year- you will need to re-register</a:t>
            </a:r>
          </a:p>
          <a:p>
            <a:endParaRPr lang="en-GB" dirty="0">
              <a:solidFill>
                <a:srgbClr val="0038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44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28B7D-2DE7-4E23-8B8B-F34FFB7A4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3893"/>
                </a:solidFill>
              </a:rPr>
              <a:t>Key dates (medical recruitment)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EB2468-3061-4E6E-B983-3FBA5FAB61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791" t="21495" r="14959" b="37089"/>
          <a:stretch/>
        </p:blipFill>
        <p:spPr>
          <a:xfrm>
            <a:off x="1571348" y="1397678"/>
            <a:ext cx="9374819" cy="410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86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0731DA6-EFC3-4C89-814D-5F5992C7C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18967"/>
            <a:ext cx="8661647" cy="456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479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4CED6-1162-49C6-A27D-379404AC9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5400" dirty="0">
                <a:solidFill>
                  <a:srgbClr val="003893"/>
                </a:solidFill>
                <a:hlinkClick r:id="rId2"/>
              </a:rPr>
              <a:t>https://specialtytraining.hee.nhs.uk</a:t>
            </a:r>
            <a:endParaRPr lang="en-GB" sz="5400" dirty="0">
              <a:solidFill>
                <a:srgbClr val="003893"/>
              </a:solidFill>
            </a:endParaRPr>
          </a:p>
          <a:p>
            <a:pPr marL="0" indent="0">
              <a:buNone/>
            </a:pPr>
            <a:endParaRPr lang="en-GB" sz="5400" dirty="0">
              <a:solidFill>
                <a:srgbClr val="003893"/>
              </a:solidFill>
            </a:endParaRPr>
          </a:p>
          <a:p>
            <a:pPr marL="0" indent="0">
              <a:buNone/>
            </a:pPr>
            <a:r>
              <a:rPr lang="en-GB" sz="4800" dirty="0">
                <a:solidFill>
                  <a:srgbClr val="00389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https://new.oriel.nhs.uk/Web/Home</a:t>
            </a:r>
            <a:endParaRPr lang="en-GB" sz="8800" dirty="0">
              <a:solidFill>
                <a:srgbClr val="0038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346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6F16763-AFF3-4B9A-9517-CAE1C7CBF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71264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39C28A-24E9-47CB-A8B3-3FF8AA9B8C91}"/>
              </a:ext>
            </a:extLst>
          </p:cNvPr>
          <p:cNvSpPr txBox="1"/>
          <p:nvPr/>
        </p:nvSpPr>
        <p:spPr>
          <a:xfrm>
            <a:off x="6693031" y="3142237"/>
            <a:ext cx="41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91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F3 opportunities</a:t>
            </a:r>
          </a:p>
        </p:txBody>
      </p:sp>
    </p:spTree>
    <p:extLst>
      <p:ext uri="{BB962C8B-B14F-4D97-AF65-F5344CB8AC3E}">
        <p14:creationId xmlns:p14="http://schemas.microsoft.com/office/powerpoint/2010/main" val="345896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741B207-9F78-5F43-B96E-6FFFC1561AC8}"/>
              </a:ext>
            </a:extLst>
          </p:cNvPr>
          <p:cNvSpPr/>
          <p:nvPr/>
        </p:nvSpPr>
        <p:spPr>
          <a:xfrm>
            <a:off x="2471530" y="2398641"/>
            <a:ext cx="6937512" cy="1391478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r>
              <a:rPr lang="en-US" sz="54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ARCP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C76A88E-98A9-A442-A752-FBC9C5FD2254}"/>
              </a:ext>
            </a:extLst>
          </p:cNvPr>
          <p:cNvSpPr/>
          <p:nvPr/>
        </p:nvSpPr>
        <p:spPr>
          <a:xfrm>
            <a:off x="8219657" y="5519533"/>
            <a:ext cx="3677475" cy="1179443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F5FECF-7045-B742-82AB-D2D6CF2D941F}"/>
              </a:ext>
            </a:extLst>
          </p:cNvPr>
          <p:cNvSpPr txBox="1"/>
          <p:nvPr/>
        </p:nvSpPr>
        <p:spPr>
          <a:xfrm>
            <a:off x="8319053" y="5693755"/>
            <a:ext cx="3578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  <a:p>
            <a:r>
              <a:rPr lang="en-US" sz="2400" b="1" dirty="0" err="1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Heeyh.faq@hee.nhs.uk</a:t>
            </a:r>
            <a:endParaRPr lang="en-US" sz="24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5A60639-999D-144F-B936-AE52D80F988A}"/>
              </a:ext>
            </a:extLst>
          </p:cNvPr>
          <p:cNvGrpSpPr/>
          <p:nvPr/>
        </p:nvGrpSpPr>
        <p:grpSpPr>
          <a:xfrm>
            <a:off x="8319053" y="2736571"/>
            <a:ext cx="848139" cy="715617"/>
            <a:chOff x="8246163" y="2736572"/>
            <a:chExt cx="848139" cy="715617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7DAD5759-27E2-6046-9B2B-6ADE18FB7E78}"/>
                </a:ext>
              </a:extLst>
            </p:cNvPr>
            <p:cNvSpPr/>
            <p:nvPr/>
          </p:nvSpPr>
          <p:spPr>
            <a:xfrm>
              <a:off x="8246163" y="2736572"/>
              <a:ext cx="848139" cy="715617"/>
            </a:xfrm>
            <a:prstGeom prst="roundRect">
              <a:avLst/>
            </a:prstGeom>
            <a:solidFill>
              <a:srgbClr val="A00054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C3CC11B9-4EA6-9044-9EBE-851679E4DA45}"/>
                </a:ext>
              </a:extLst>
            </p:cNvPr>
            <p:cNvSpPr/>
            <p:nvPr/>
          </p:nvSpPr>
          <p:spPr>
            <a:xfrm>
              <a:off x="8762997" y="2835963"/>
              <a:ext cx="238540" cy="225287"/>
            </a:xfrm>
            <a:prstGeom prst="roundRect">
              <a:avLst/>
            </a:prstGeom>
            <a:solidFill>
              <a:srgbClr val="A00054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DEB515B7-A0EB-3D43-8769-9190798E77D8}"/>
                </a:ext>
              </a:extLst>
            </p:cNvPr>
            <p:cNvSpPr/>
            <p:nvPr/>
          </p:nvSpPr>
          <p:spPr>
            <a:xfrm>
              <a:off x="8762997" y="3134137"/>
              <a:ext cx="238540" cy="225287"/>
            </a:xfrm>
            <a:prstGeom prst="roundRect">
              <a:avLst/>
            </a:prstGeom>
            <a:solidFill>
              <a:srgbClr val="A00054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Curved Connector 25">
              <a:extLst>
                <a:ext uri="{FF2B5EF4-FFF2-40B4-BE49-F238E27FC236}">
                  <a16:creationId xmlns:a16="http://schemas.microsoft.com/office/drawing/2014/main" id="{F57FB249-2C47-9D45-9432-C70C19091F92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8325677" y="2918789"/>
              <a:ext cx="357810" cy="72888"/>
            </a:xfrm>
            <a:prstGeom prst="curvedConnector3">
              <a:avLst>
                <a:gd name="adj1" fmla="val 50000"/>
              </a:avLst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urved Connector 26">
              <a:extLst>
                <a:ext uri="{FF2B5EF4-FFF2-40B4-BE49-F238E27FC236}">
                  <a16:creationId xmlns:a16="http://schemas.microsoft.com/office/drawing/2014/main" id="{97EEE217-4AAA-3C4A-A5BE-0DC84E628318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8319053" y="3230213"/>
              <a:ext cx="357810" cy="72888"/>
            </a:xfrm>
            <a:prstGeom prst="curvedConnector3">
              <a:avLst>
                <a:gd name="adj1" fmla="val 50000"/>
              </a:avLst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B656B41-6AEB-B14F-9D46-6028E041453D}"/>
                </a:ext>
              </a:extLst>
            </p:cNvPr>
            <p:cNvCxnSpPr>
              <a:cxnSpLocks/>
            </p:cNvCxnSpPr>
            <p:nvPr/>
          </p:nvCxnSpPr>
          <p:spPr>
            <a:xfrm>
              <a:off x="8762997" y="3233529"/>
              <a:ext cx="119270" cy="86139"/>
            </a:xfrm>
            <a:prstGeom prst="line">
              <a:avLst/>
            </a:prstGeom>
            <a:ln w="635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7A84258-537D-174E-89A4-931ECD949A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88890" y="3134137"/>
              <a:ext cx="112647" cy="159027"/>
            </a:xfrm>
            <a:prstGeom prst="line">
              <a:avLst/>
            </a:prstGeom>
            <a:ln w="635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8005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CD5389-98D9-40A1-B6E6-21CEBF7742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81" t="14628" r="2937" b="11844"/>
          <a:stretch/>
        </p:blipFill>
        <p:spPr>
          <a:xfrm>
            <a:off x="157602" y="-65074"/>
            <a:ext cx="6111224" cy="55450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A12E27-CCBE-426F-88A3-2D2BDB9C48D9}"/>
              </a:ext>
            </a:extLst>
          </p:cNvPr>
          <p:cNvSpPr txBox="1"/>
          <p:nvPr/>
        </p:nvSpPr>
        <p:spPr>
          <a:xfrm>
            <a:off x="5995448" y="3259723"/>
            <a:ext cx="6111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https://specialtytraining.hee.nhs.uk/ARCP</a:t>
            </a:r>
          </a:p>
        </p:txBody>
      </p:sp>
    </p:spTree>
    <p:extLst>
      <p:ext uri="{BB962C8B-B14F-4D97-AF65-F5344CB8AC3E}">
        <p14:creationId xmlns:p14="http://schemas.microsoft.com/office/powerpoint/2010/main" val="1812099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BEAF3134-F6A1-4D19-A1FD-8CDFA0380EAD}"/>
              </a:ext>
            </a:extLst>
          </p:cNvPr>
          <p:cNvSpPr/>
          <p:nvPr/>
        </p:nvSpPr>
        <p:spPr>
          <a:xfrm>
            <a:off x="2471530" y="2083324"/>
            <a:ext cx="6937512" cy="1706795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r>
              <a:rPr lang="en-US" sz="54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Trainee 	Engagement</a:t>
            </a:r>
          </a:p>
        </p:txBody>
      </p:sp>
      <p:sp>
        <p:nvSpPr>
          <p:cNvPr id="5" name="Rounded Rectangle 86">
            <a:extLst>
              <a:ext uri="{FF2B5EF4-FFF2-40B4-BE49-F238E27FC236}">
                <a16:creationId xmlns:a16="http://schemas.microsoft.com/office/drawing/2014/main" id="{BB1C4909-2128-4E7A-B7CD-B5F1582C9B3E}"/>
              </a:ext>
            </a:extLst>
          </p:cNvPr>
          <p:cNvSpPr/>
          <p:nvPr/>
        </p:nvSpPr>
        <p:spPr>
          <a:xfrm>
            <a:off x="8031637" y="2309565"/>
            <a:ext cx="1180526" cy="1216058"/>
          </a:xfrm>
          <a:prstGeom prst="roundRect">
            <a:avLst/>
          </a:prstGeom>
          <a:solidFill>
            <a:srgbClr val="A00054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0A47F0D-F33F-4811-826A-3E561E97303C}"/>
              </a:ext>
            </a:extLst>
          </p:cNvPr>
          <p:cNvSpPr/>
          <p:nvPr/>
        </p:nvSpPr>
        <p:spPr>
          <a:xfrm>
            <a:off x="8216104" y="2760513"/>
            <a:ext cx="239794" cy="315276"/>
          </a:xfrm>
          <a:prstGeom prst="ellipse">
            <a:avLst/>
          </a:prstGeom>
          <a:solidFill>
            <a:srgbClr val="B16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ium 89">
            <a:extLst>
              <a:ext uri="{FF2B5EF4-FFF2-40B4-BE49-F238E27FC236}">
                <a16:creationId xmlns:a16="http://schemas.microsoft.com/office/drawing/2014/main" id="{5E49F055-04D6-4534-AA42-2768FE8248C2}"/>
              </a:ext>
            </a:extLst>
          </p:cNvPr>
          <p:cNvSpPr/>
          <p:nvPr/>
        </p:nvSpPr>
        <p:spPr>
          <a:xfrm>
            <a:off x="8197658" y="3075789"/>
            <a:ext cx="258239" cy="292197"/>
          </a:xfrm>
          <a:prstGeom prst="trapezoid">
            <a:avLst/>
          </a:prstGeom>
          <a:solidFill>
            <a:srgbClr val="009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F072E48-2F05-4DDE-A640-3FEC7A92487E}"/>
              </a:ext>
            </a:extLst>
          </p:cNvPr>
          <p:cNvSpPr/>
          <p:nvPr/>
        </p:nvSpPr>
        <p:spPr>
          <a:xfrm>
            <a:off x="8778696" y="2782470"/>
            <a:ext cx="239794" cy="315276"/>
          </a:xfrm>
          <a:prstGeom prst="ellipse">
            <a:avLst/>
          </a:prstGeom>
          <a:solidFill>
            <a:srgbClr val="EFA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ium 92">
            <a:extLst>
              <a:ext uri="{FF2B5EF4-FFF2-40B4-BE49-F238E27FC236}">
                <a16:creationId xmlns:a16="http://schemas.microsoft.com/office/drawing/2014/main" id="{AF2A0930-8521-47D9-9238-5AC473C63803}"/>
              </a:ext>
            </a:extLst>
          </p:cNvPr>
          <p:cNvSpPr/>
          <p:nvPr/>
        </p:nvSpPr>
        <p:spPr>
          <a:xfrm>
            <a:off x="8778696" y="3098030"/>
            <a:ext cx="258239" cy="292197"/>
          </a:xfrm>
          <a:prstGeom prst="trapezoid">
            <a:avLst/>
          </a:prstGeom>
          <a:solidFill>
            <a:srgbClr val="003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A2F78AEE-5C94-42EF-8C05-721B095091E4}"/>
              </a:ext>
            </a:extLst>
          </p:cNvPr>
          <p:cNvSpPr/>
          <p:nvPr/>
        </p:nvSpPr>
        <p:spPr>
          <a:xfrm>
            <a:off x="8335999" y="2464747"/>
            <a:ext cx="364118" cy="206097"/>
          </a:xfrm>
          <a:prstGeom prst="wedgeEllipseCallout">
            <a:avLst>
              <a:gd name="adj1" fmla="val -32856"/>
              <a:gd name="adj2" fmla="val 8176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9AB231C9-E6D1-4C84-A489-CD3F91094DF1}"/>
              </a:ext>
            </a:extLst>
          </p:cNvPr>
          <p:cNvSpPr/>
          <p:nvPr/>
        </p:nvSpPr>
        <p:spPr>
          <a:xfrm>
            <a:off x="8455898" y="2670843"/>
            <a:ext cx="320570" cy="206097"/>
          </a:xfrm>
          <a:prstGeom prst="wedgeEllipseCallout">
            <a:avLst>
              <a:gd name="adj1" fmla="val 41377"/>
              <a:gd name="adj2" fmla="val 9607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228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7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Diagram&#10;&#10;Description automatically generated">
            <a:extLst>
              <a:ext uri="{FF2B5EF4-FFF2-40B4-BE49-F238E27FC236}">
                <a16:creationId xmlns:a16="http://schemas.microsoft.com/office/drawing/2014/main" id="{CF2F4B89-C186-4878-A9A8-72933D6A1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941" y="643467"/>
            <a:ext cx="9904117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58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741B207-9F78-5F43-B96E-6FFFC1561AC8}"/>
              </a:ext>
            </a:extLst>
          </p:cNvPr>
          <p:cNvSpPr/>
          <p:nvPr/>
        </p:nvSpPr>
        <p:spPr>
          <a:xfrm>
            <a:off x="2471530" y="2398641"/>
            <a:ext cx="6937512" cy="1391478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r>
              <a:rPr lang="en-US" sz="54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Update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C76A88E-98A9-A442-A752-FBC9C5FD2254}"/>
              </a:ext>
            </a:extLst>
          </p:cNvPr>
          <p:cNvSpPr/>
          <p:nvPr/>
        </p:nvSpPr>
        <p:spPr>
          <a:xfrm>
            <a:off x="8219657" y="5519533"/>
            <a:ext cx="3677475" cy="1179443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F5FECF-7045-B742-82AB-D2D6CF2D941F}"/>
              </a:ext>
            </a:extLst>
          </p:cNvPr>
          <p:cNvSpPr txBox="1"/>
          <p:nvPr/>
        </p:nvSpPr>
        <p:spPr>
          <a:xfrm>
            <a:off x="8319053" y="5693755"/>
            <a:ext cx="3578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  <a:p>
            <a:r>
              <a:rPr lang="en-US" sz="2400" b="1" dirty="0" err="1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Heeyh.faq@hee.nhs.uk</a:t>
            </a:r>
            <a:endParaRPr lang="en-US" sz="24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063697A-BEA7-AA42-A081-68B1C3903A24}"/>
              </a:ext>
            </a:extLst>
          </p:cNvPr>
          <p:cNvGrpSpPr/>
          <p:nvPr/>
        </p:nvGrpSpPr>
        <p:grpSpPr>
          <a:xfrm>
            <a:off x="8319053" y="2750244"/>
            <a:ext cx="716520" cy="688272"/>
            <a:chOff x="10128619" y="2069947"/>
            <a:chExt cx="716520" cy="688272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878BBD46-79BE-6547-8F03-D036D06F7E50}"/>
                </a:ext>
              </a:extLst>
            </p:cNvPr>
            <p:cNvSpPr/>
            <p:nvPr/>
          </p:nvSpPr>
          <p:spPr>
            <a:xfrm>
              <a:off x="10128619" y="2069947"/>
              <a:ext cx="716520" cy="688272"/>
            </a:xfrm>
            <a:prstGeom prst="roundRect">
              <a:avLst/>
            </a:prstGeom>
            <a:solidFill>
              <a:srgbClr val="A00054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latin typeface="Wingdings" pitchFamily="2" charset="2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FBC2D47-FED4-524D-ABD5-8822980D461E}"/>
                </a:ext>
              </a:extLst>
            </p:cNvPr>
            <p:cNvSpPr/>
            <p:nvPr/>
          </p:nvSpPr>
          <p:spPr>
            <a:xfrm>
              <a:off x="10242755" y="2130450"/>
              <a:ext cx="401141" cy="407827"/>
            </a:xfrm>
            <a:prstGeom prst="ellipse">
              <a:avLst/>
            </a:prstGeom>
            <a:solidFill>
              <a:srgbClr val="0091C9"/>
            </a:solidFill>
            <a:ln w="63500">
              <a:solidFill>
                <a:srgbClr val="0091C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Notched Right Arrow 9">
              <a:extLst>
                <a:ext uri="{FF2B5EF4-FFF2-40B4-BE49-F238E27FC236}">
                  <a16:creationId xmlns:a16="http://schemas.microsoft.com/office/drawing/2014/main" id="{66E6D0D7-3F56-3B4F-A616-58E80AA1A63E}"/>
                </a:ext>
              </a:extLst>
            </p:cNvPr>
            <p:cNvSpPr/>
            <p:nvPr/>
          </p:nvSpPr>
          <p:spPr>
            <a:xfrm>
              <a:off x="10411057" y="2336868"/>
              <a:ext cx="371243" cy="269652"/>
            </a:xfrm>
            <a:prstGeom prst="notchedRightArrow">
              <a:avLst/>
            </a:prstGeom>
            <a:solidFill>
              <a:srgbClr val="0091C9"/>
            </a:solidFill>
            <a:ln>
              <a:noFill/>
            </a:ln>
            <a:scene3d>
              <a:camera prst="orthographicFront">
                <a:rot lat="0" lon="0" rev="90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Notched Right Arrow 10">
              <a:extLst>
                <a:ext uri="{FF2B5EF4-FFF2-40B4-BE49-F238E27FC236}">
                  <a16:creationId xmlns:a16="http://schemas.microsoft.com/office/drawing/2014/main" id="{B3A6C577-34A9-8E46-AEE3-2B5D24D0FC10}"/>
                </a:ext>
              </a:extLst>
            </p:cNvPr>
            <p:cNvSpPr/>
            <p:nvPr/>
          </p:nvSpPr>
          <p:spPr>
            <a:xfrm>
              <a:off x="10328540" y="2393318"/>
              <a:ext cx="371243" cy="269652"/>
            </a:xfrm>
            <a:prstGeom prst="notchedRightArrow">
              <a:avLst/>
            </a:prstGeom>
            <a:solidFill>
              <a:srgbClr val="0091C9"/>
            </a:solidFill>
            <a:ln>
              <a:noFill/>
            </a:ln>
            <a:scene3d>
              <a:camera prst="orthographicFront">
                <a:rot lat="0" lon="0" rev="60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B5CEB14-E341-C949-B21C-2FE3D17285DA}"/>
                </a:ext>
              </a:extLst>
            </p:cNvPr>
            <p:cNvSpPr/>
            <p:nvPr/>
          </p:nvSpPr>
          <p:spPr>
            <a:xfrm>
              <a:off x="10321121" y="2214199"/>
              <a:ext cx="255110" cy="2510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389DFDE-0DCD-4125-A12C-45C6FE113157}"/>
              </a:ext>
            </a:extLst>
          </p:cNvPr>
          <p:cNvSpPr txBox="1"/>
          <p:nvPr/>
        </p:nvSpPr>
        <p:spPr>
          <a:xfrm>
            <a:off x="2424372" y="4072666"/>
            <a:ext cx="6984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dirty="0"/>
              <a:t>Quality Team Email: </a:t>
            </a:r>
            <a:r>
              <a:rPr lang="en-GB" dirty="0">
                <a:hlinkClick r:id="rId2"/>
              </a:rPr>
              <a:t>Qualityteam.yh@hee.nhs.uk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925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D9DCFC-1819-4343-ADE7-C8E09B648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84" t="23917" r="8531" b="9415"/>
          <a:stretch/>
        </p:blipFill>
        <p:spPr>
          <a:xfrm>
            <a:off x="9424" y="-141399"/>
            <a:ext cx="12182576" cy="68633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96EDC3-8160-49CC-93F9-75A5C65D939D}"/>
              </a:ext>
            </a:extLst>
          </p:cNvPr>
          <p:cNvSpPr/>
          <p:nvPr/>
        </p:nvSpPr>
        <p:spPr>
          <a:xfrm>
            <a:off x="377505" y="4899171"/>
            <a:ext cx="3523376" cy="377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1961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13A38F-74FA-4E5D-A648-A99FB6F304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77" t="24336" r="8398" b="9257"/>
          <a:stretch/>
        </p:blipFill>
        <p:spPr>
          <a:xfrm>
            <a:off x="0" y="0"/>
            <a:ext cx="12192000" cy="693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28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741B207-9F78-5F43-B96E-6FFFC1561AC8}"/>
              </a:ext>
            </a:extLst>
          </p:cNvPr>
          <p:cNvSpPr/>
          <p:nvPr/>
        </p:nvSpPr>
        <p:spPr>
          <a:xfrm>
            <a:off x="2471530" y="2398641"/>
            <a:ext cx="6937512" cy="1391478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A000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Trainee Forum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C76A88E-98A9-A442-A752-FBC9C5FD2254}"/>
              </a:ext>
            </a:extLst>
          </p:cNvPr>
          <p:cNvSpPr/>
          <p:nvPr/>
        </p:nvSpPr>
        <p:spPr>
          <a:xfrm>
            <a:off x="8219657" y="5519533"/>
            <a:ext cx="3677475" cy="1179443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F5FECF-7045-B742-82AB-D2D6CF2D941F}"/>
              </a:ext>
            </a:extLst>
          </p:cNvPr>
          <p:cNvSpPr txBox="1"/>
          <p:nvPr/>
        </p:nvSpPr>
        <p:spPr>
          <a:xfrm>
            <a:off x="8319053" y="5693755"/>
            <a:ext cx="3578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000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Any questions?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A000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Heeyh.faq@hee.nhs.uk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A000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5112DD-41A5-B64A-97EB-99FFC2E622F2}"/>
              </a:ext>
            </a:extLst>
          </p:cNvPr>
          <p:cNvGrpSpPr/>
          <p:nvPr/>
        </p:nvGrpSpPr>
        <p:grpSpPr>
          <a:xfrm>
            <a:off x="8250137" y="2651760"/>
            <a:ext cx="884187" cy="805839"/>
            <a:chOff x="5122983" y="2092605"/>
            <a:chExt cx="675089" cy="632881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2511FF8D-8032-3C4B-8553-768324699663}"/>
                </a:ext>
              </a:extLst>
            </p:cNvPr>
            <p:cNvSpPr/>
            <p:nvPr/>
          </p:nvSpPr>
          <p:spPr>
            <a:xfrm>
              <a:off x="5122983" y="2092605"/>
              <a:ext cx="675089" cy="632881"/>
            </a:xfrm>
            <a:prstGeom prst="roundRect">
              <a:avLst/>
            </a:prstGeom>
            <a:solidFill>
              <a:srgbClr val="A00054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29B554E-86B9-F64F-8F8E-396B27E19B5C}"/>
                </a:ext>
              </a:extLst>
            </p:cNvPr>
            <p:cNvSpPr/>
            <p:nvPr/>
          </p:nvSpPr>
          <p:spPr>
            <a:xfrm>
              <a:off x="5386694" y="2203942"/>
              <a:ext cx="137127" cy="164081"/>
            </a:xfrm>
            <a:prstGeom prst="ellipse">
              <a:avLst/>
            </a:prstGeom>
            <a:solidFill>
              <a:srgbClr val="441F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7558441-5B46-7743-84E8-FF7B85150ED2}"/>
                </a:ext>
              </a:extLst>
            </p:cNvPr>
            <p:cNvSpPr/>
            <p:nvPr/>
          </p:nvSpPr>
          <p:spPr>
            <a:xfrm>
              <a:off x="5228471" y="2327295"/>
              <a:ext cx="137127" cy="164081"/>
            </a:xfrm>
            <a:prstGeom prst="ellipse">
              <a:avLst/>
            </a:prstGeom>
            <a:solidFill>
              <a:srgbClr val="B16A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rapezium 16">
              <a:extLst>
                <a:ext uri="{FF2B5EF4-FFF2-40B4-BE49-F238E27FC236}">
                  <a16:creationId xmlns:a16="http://schemas.microsoft.com/office/drawing/2014/main" id="{8599756F-003B-3A4D-BAB0-9B2A14A4887F}"/>
                </a:ext>
              </a:extLst>
            </p:cNvPr>
            <p:cNvSpPr/>
            <p:nvPr/>
          </p:nvSpPr>
          <p:spPr>
            <a:xfrm>
              <a:off x="5217923" y="2491376"/>
              <a:ext cx="147675" cy="152070"/>
            </a:xfrm>
            <a:prstGeom prst="trapezoid">
              <a:avLst/>
            </a:prstGeom>
            <a:solidFill>
              <a:srgbClr val="0091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A9571B2-E97B-064C-BA1A-F5293423EE7D}"/>
                </a:ext>
              </a:extLst>
            </p:cNvPr>
            <p:cNvSpPr/>
            <p:nvPr/>
          </p:nvSpPr>
          <p:spPr>
            <a:xfrm>
              <a:off x="5550192" y="2338722"/>
              <a:ext cx="137127" cy="164081"/>
            </a:xfrm>
            <a:prstGeom prst="ellipse">
              <a:avLst/>
            </a:prstGeom>
            <a:solidFill>
              <a:srgbClr val="EFA6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rapezium 18">
              <a:extLst>
                <a:ext uri="{FF2B5EF4-FFF2-40B4-BE49-F238E27FC236}">
                  <a16:creationId xmlns:a16="http://schemas.microsoft.com/office/drawing/2014/main" id="{AF290CD2-76AE-CA45-B6F8-9A4AB182D75A}"/>
                </a:ext>
              </a:extLst>
            </p:cNvPr>
            <p:cNvSpPr/>
            <p:nvPr/>
          </p:nvSpPr>
          <p:spPr>
            <a:xfrm>
              <a:off x="5381420" y="2368607"/>
              <a:ext cx="147675" cy="152070"/>
            </a:xfrm>
            <a:prstGeom prst="trapezoid">
              <a:avLst/>
            </a:prstGeom>
            <a:solidFill>
              <a:srgbClr val="E28C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rapezium 19">
              <a:extLst>
                <a:ext uri="{FF2B5EF4-FFF2-40B4-BE49-F238E27FC236}">
                  <a16:creationId xmlns:a16="http://schemas.microsoft.com/office/drawing/2014/main" id="{A70752B7-4795-754B-8391-AABAC931B2F4}"/>
                </a:ext>
              </a:extLst>
            </p:cNvPr>
            <p:cNvSpPr/>
            <p:nvPr/>
          </p:nvSpPr>
          <p:spPr>
            <a:xfrm>
              <a:off x="5550192" y="2502951"/>
              <a:ext cx="147675" cy="152070"/>
            </a:xfrm>
            <a:prstGeom prst="trapezoid">
              <a:avLst/>
            </a:prstGeom>
            <a:solidFill>
              <a:srgbClr val="003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2742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11AD8C-EDF4-6B4D-826A-16F31F4E67B2}"/>
              </a:ext>
            </a:extLst>
          </p:cNvPr>
          <p:cNvSpPr/>
          <p:nvPr/>
        </p:nvSpPr>
        <p:spPr>
          <a:xfrm>
            <a:off x="826089" y="1099479"/>
            <a:ext cx="5052036" cy="798201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A000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r>
              <a:rPr lang="en-US" sz="3200" b="1" dirty="0">
                <a:solidFill>
                  <a:srgbClr val="003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details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5DD979-4443-F546-9FC1-5F2176C2B237}"/>
              </a:ext>
            </a:extLst>
          </p:cNvPr>
          <p:cNvSpPr txBox="1"/>
          <p:nvPr/>
        </p:nvSpPr>
        <p:spPr>
          <a:xfrm>
            <a:off x="969288" y="3383339"/>
            <a:ext cx="4765638" cy="600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3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Heeyh.faq@hee.nhs.uk</a:t>
            </a:r>
            <a:endParaRPr lang="en-US" sz="3200" dirty="0">
              <a:solidFill>
                <a:srgbClr val="0038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5A7FC49-4397-DB4E-9613-F9B174955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8" t="17012" r="23395" b="16557"/>
          <a:stretch/>
        </p:blipFill>
        <p:spPr bwMode="auto">
          <a:xfrm>
            <a:off x="6459088" y="2493433"/>
            <a:ext cx="713687" cy="60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A1C6523-84AB-D34C-9105-B3F61AFAC039}"/>
              </a:ext>
            </a:extLst>
          </p:cNvPr>
          <p:cNvSpPr/>
          <p:nvPr/>
        </p:nvSpPr>
        <p:spPr>
          <a:xfrm>
            <a:off x="5878125" y="1089683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0091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3200" dirty="0" err="1">
                <a:solidFill>
                  <a:srgbClr val="0091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TMackrell</a:t>
            </a:r>
            <a:endParaRPr lang="en-US" sz="3200" dirty="0">
              <a:solidFill>
                <a:srgbClr val="0091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rgbClr val="0091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solidFill>
                  <a:srgbClr val="0091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@viggars2107</a:t>
            </a:r>
          </a:p>
          <a:p>
            <a:pPr algn="ctr"/>
            <a:endParaRPr lang="en-US" sz="3200" dirty="0">
              <a:solidFill>
                <a:srgbClr val="0091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solidFill>
                  <a:srgbClr val="0091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@19claire23</a:t>
            </a:r>
          </a:p>
          <a:p>
            <a:pPr algn="ctr"/>
            <a:endParaRPr lang="en-US" sz="3200" dirty="0">
              <a:solidFill>
                <a:srgbClr val="0091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solidFill>
                  <a:srgbClr val="0091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@Jonny1Cooper</a:t>
            </a:r>
          </a:p>
          <a:p>
            <a:pPr algn="ctr"/>
            <a:endParaRPr lang="en-US" sz="3200" dirty="0">
              <a:solidFill>
                <a:srgbClr val="0091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solidFill>
                  <a:srgbClr val="0091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@NHSHEE_NEY</a:t>
            </a:r>
          </a:p>
        </p:txBody>
      </p:sp>
    </p:spTree>
    <p:extLst>
      <p:ext uri="{BB962C8B-B14F-4D97-AF65-F5344CB8AC3E}">
        <p14:creationId xmlns:p14="http://schemas.microsoft.com/office/powerpoint/2010/main" val="14924178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741B207-9F78-5F43-B96E-6FFFC1561AC8}"/>
              </a:ext>
            </a:extLst>
          </p:cNvPr>
          <p:cNvSpPr/>
          <p:nvPr/>
        </p:nvSpPr>
        <p:spPr>
          <a:xfrm>
            <a:off x="2471530" y="2398641"/>
            <a:ext cx="6937512" cy="1391478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r>
              <a:rPr lang="en-US" sz="54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Dental Update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C76A88E-98A9-A442-A752-FBC9C5FD2254}"/>
              </a:ext>
            </a:extLst>
          </p:cNvPr>
          <p:cNvSpPr/>
          <p:nvPr/>
        </p:nvSpPr>
        <p:spPr>
          <a:xfrm>
            <a:off x="8219657" y="5519533"/>
            <a:ext cx="3677475" cy="1179443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F5FECF-7045-B742-82AB-D2D6CF2D941F}"/>
              </a:ext>
            </a:extLst>
          </p:cNvPr>
          <p:cNvSpPr txBox="1"/>
          <p:nvPr/>
        </p:nvSpPr>
        <p:spPr>
          <a:xfrm>
            <a:off x="8319053" y="5693755"/>
            <a:ext cx="3578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  <a:p>
            <a:r>
              <a:rPr lang="en-US" sz="2400" b="1" dirty="0" err="1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Heeyh.faq@hee.nhs.uk</a:t>
            </a:r>
            <a:endParaRPr lang="en-US" sz="24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D597FC2-17AE-8741-8D67-95BFBC93CA05}"/>
              </a:ext>
            </a:extLst>
          </p:cNvPr>
          <p:cNvGrpSpPr/>
          <p:nvPr/>
        </p:nvGrpSpPr>
        <p:grpSpPr>
          <a:xfrm>
            <a:off x="8219657" y="2736571"/>
            <a:ext cx="848139" cy="715617"/>
            <a:chOff x="9554813" y="1265589"/>
            <a:chExt cx="848139" cy="715617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237A4BA3-BF00-F547-BE4B-832088B77471}"/>
                </a:ext>
              </a:extLst>
            </p:cNvPr>
            <p:cNvSpPr/>
            <p:nvPr/>
          </p:nvSpPr>
          <p:spPr>
            <a:xfrm>
              <a:off x="9554813" y="1265589"/>
              <a:ext cx="848139" cy="715617"/>
            </a:xfrm>
            <a:prstGeom prst="roundRect">
              <a:avLst/>
            </a:prstGeom>
            <a:solidFill>
              <a:srgbClr val="A00054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5573263-67E4-1D46-9DA0-2BBADFABDD66}"/>
                </a:ext>
              </a:extLst>
            </p:cNvPr>
            <p:cNvGrpSpPr/>
            <p:nvPr/>
          </p:nvGrpSpPr>
          <p:grpSpPr>
            <a:xfrm>
              <a:off x="9780104" y="1391478"/>
              <a:ext cx="410812" cy="477087"/>
              <a:chOff x="9766852" y="1391478"/>
              <a:chExt cx="410812" cy="477087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3961078-21EC-6043-98BF-2D610E62B8AA}"/>
                  </a:ext>
                </a:extLst>
              </p:cNvPr>
              <p:cNvSpPr/>
              <p:nvPr/>
            </p:nvSpPr>
            <p:spPr>
              <a:xfrm>
                <a:off x="9766852" y="1391478"/>
                <a:ext cx="265043" cy="2650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45457D5C-972A-5941-9C39-AC86BB453D1C}"/>
                  </a:ext>
                </a:extLst>
              </p:cNvPr>
              <p:cNvSpPr/>
              <p:nvPr/>
            </p:nvSpPr>
            <p:spPr>
              <a:xfrm>
                <a:off x="9912621" y="1391478"/>
                <a:ext cx="265043" cy="2650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D1DFFED-9502-B04B-85E0-52A79E2173DD}"/>
                  </a:ext>
                </a:extLst>
              </p:cNvPr>
              <p:cNvSpPr/>
              <p:nvPr/>
            </p:nvSpPr>
            <p:spPr>
              <a:xfrm>
                <a:off x="9793357" y="1404730"/>
                <a:ext cx="304795" cy="1325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AFB2E23-EE55-3E4B-BE5E-F1F3CE95D8B9}"/>
                  </a:ext>
                </a:extLst>
              </p:cNvPr>
              <p:cNvSpPr/>
              <p:nvPr/>
            </p:nvSpPr>
            <p:spPr>
              <a:xfrm>
                <a:off x="9799984" y="1517374"/>
                <a:ext cx="304795" cy="1325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742FCCDB-6930-024A-A221-7436CAE0B1C8}"/>
                  </a:ext>
                </a:extLst>
              </p:cNvPr>
              <p:cNvSpPr/>
              <p:nvPr/>
            </p:nvSpPr>
            <p:spPr>
              <a:xfrm>
                <a:off x="9813236" y="1451114"/>
                <a:ext cx="152397" cy="4108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C7349FB-23C8-7E4F-A783-1B1403CF2750}"/>
                  </a:ext>
                </a:extLst>
              </p:cNvPr>
              <p:cNvSpPr/>
              <p:nvPr/>
            </p:nvSpPr>
            <p:spPr>
              <a:xfrm>
                <a:off x="9992140" y="1457742"/>
                <a:ext cx="152397" cy="4108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31324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F8008-BF2B-45A4-8A70-C860390B6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528E4-5E0F-45AA-A962-B9DE548A2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B02E403-447B-4363-B42A-B92F8BC57FBA}"/>
              </a:ext>
            </a:extLst>
          </p:cNvPr>
          <p:cNvSpPr/>
          <p:nvPr/>
        </p:nvSpPr>
        <p:spPr>
          <a:xfrm>
            <a:off x="2471530" y="2398641"/>
            <a:ext cx="6937512" cy="1391478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r>
              <a:rPr lang="en-US" sz="54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Visa Issues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E3616C1-F0C1-40AB-933E-BFF728847429}"/>
              </a:ext>
            </a:extLst>
          </p:cNvPr>
          <p:cNvGrpSpPr/>
          <p:nvPr/>
        </p:nvGrpSpPr>
        <p:grpSpPr>
          <a:xfrm>
            <a:off x="8219657" y="2736571"/>
            <a:ext cx="848139" cy="715617"/>
            <a:chOff x="9541564" y="2902232"/>
            <a:chExt cx="848139" cy="715617"/>
          </a:xfrm>
        </p:grpSpPr>
        <p:sp>
          <p:nvSpPr>
            <p:cNvPr id="7" name="Rounded Rectangle 11">
              <a:extLst>
                <a:ext uri="{FF2B5EF4-FFF2-40B4-BE49-F238E27FC236}">
                  <a16:creationId xmlns:a16="http://schemas.microsoft.com/office/drawing/2014/main" id="{04669E52-A2EA-44D8-85CA-6C1423E03617}"/>
                </a:ext>
              </a:extLst>
            </p:cNvPr>
            <p:cNvSpPr/>
            <p:nvPr/>
          </p:nvSpPr>
          <p:spPr>
            <a:xfrm>
              <a:off x="9541564" y="2902232"/>
              <a:ext cx="848139" cy="715617"/>
            </a:xfrm>
            <a:prstGeom prst="roundRect">
              <a:avLst/>
            </a:prstGeom>
            <a:solidFill>
              <a:srgbClr val="A00054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03F98BD-BD32-4CC2-993D-5E6FD8487A0E}"/>
                </a:ext>
              </a:extLst>
            </p:cNvPr>
            <p:cNvSpPr/>
            <p:nvPr/>
          </p:nvSpPr>
          <p:spPr>
            <a:xfrm>
              <a:off x="9687339" y="2994991"/>
              <a:ext cx="530087" cy="516835"/>
            </a:xfrm>
            <a:prstGeom prst="ellipse">
              <a:avLst/>
            </a:prstGeom>
            <a:solidFill>
              <a:srgbClr val="0091C9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417224FF-B316-479F-8787-369CD3D1916A}"/>
                </a:ext>
              </a:extLst>
            </p:cNvPr>
            <p:cNvSpPr/>
            <p:nvPr/>
          </p:nvSpPr>
          <p:spPr>
            <a:xfrm>
              <a:off x="9879498" y="3233528"/>
              <a:ext cx="165650" cy="260076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loud 9">
              <a:extLst>
                <a:ext uri="{FF2B5EF4-FFF2-40B4-BE49-F238E27FC236}">
                  <a16:creationId xmlns:a16="http://schemas.microsoft.com/office/drawing/2014/main" id="{14F76920-CEA3-4591-B80E-FC72F575DB1C}"/>
                </a:ext>
              </a:extLst>
            </p:cNvPr>
            <p:cNvSpPr/>
            <p:nvPr/>
          </p:nvSpPr>
          <p:spPr>
            <a:xfrm>
              <a:off x="9727095" y="3177209"/>
              <a:ext cx="291549" cy="19878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loud 10">
              <a:extLst>
                <a:ext uri="{FF2B5EF4-FFF2-40B4-BE49-F238E27FC236}">
                  <a16:creationId xmlns:a16="http://schemas.microsoft.com/office/drawing/2014/main" id="{ABA46240-CA5C-4E2D-8B4A-3E51F61CADCA}"/>
                </a:ext>
              </a:extLst>
            </p:cNvPr>
            <p:cNvSpPr/>
            <p:nvPr/>
          </p:nvSpPr>
          <p:spPr>
            <a:xfrm>
              <a:off x="9852989" y="3019838"/>
              <a:ext cx="291549" cy="142461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loud 11">
              <a:extLst>
                <a:ext uri="{FF2B5EF4-FFF2-40B4-BE49-F238E27FC236}">
                  <a16:creationId xmlns:a16="http://schemas.microsoft.com/office/drawing/2014/main" id="{10C9103C-DA97-4E83-BC48-0F05F61CB684}"/>
                </a:ext>
              </a:extLst>
            </p:cNvPr>
            <p:cNvSpPr/>
            <p:nvPr/>
          </p:nvSpPr>
          <p:spPr>
            <a:xfrm>
              <a:off x="10045148" y="3086099"/>
              <a:ext cx="165650" cy="19878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B75F0665-C7BC-40CE-A2DB-5401053E0D39}"/>
                </a:ext>
              </a:extLst>
            </p:cNvPr>
            <p:cNvSpPr/>
            <p:nvPr/>
          </p:nvSpPr>
          <p:spPr>
            <a:xfrm>
              <a:off x="9945758" y="3024808"/>
              <a:ext cx="165650" cy="19878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86044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BA41D-2B8C-4E3D-B4C9-F1CA93AFA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01BC8-BD4F-468D-B85B-EA87CF84E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FCF5E847-3DB9-4A4D-8D94-1BDA5362910E}"/>
              </a:ext>
            </a:extLst>
          </p:cNvPr>
          <p:cNvSpPr/>
          <p:nvPr/>
        </p:nvSpPr>
        <p:spPr>
          <a:xfrm>
            <a:off x="2807089" y="2609816"/>
            <a:ext cx="6937512" cy="1391478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ctr"/>
            <a:r>
              <a:rPr lang="en-US" sz="54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4666354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0731DA6-EFC3-4C89-814D-5F5992C7C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18967"/>
            <a:ext cx="8661647" cy="456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87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A11AD8C-EDF4-6B4D-826A-16F31F4E67B2}"/>
              </a:ext>
            </a:extLst>
          </p:cNvPr>
          <p:cNvSpPr/>
          <p:nvPr/>
        </p:nvSpPr>
        <p:spPr>
          <a:xfrm>
            <a:off x="826089" y="1099479"/>
            <a:ext cx="5052036" cy="798201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A000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r>
              <a:rPr lang="en-US" sz="3200" b="1" dirty="0">
                <a:solidFill>
                  <a:srgbClr val="003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 rules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5DD979-4443-F546-9FC1-5F2176C2B237}"/>
              </a:ext>
            </a:extLst>
          </p:cNvPr>
          <p:cNvSpPr txBox="1"/>
          <p:nvPr/>
        </p:nvSpPr>
        <p:spPr>
          <a:xfrm>
            <a:off x="826088" y="2197854"/>
            <a:ext cx="1082598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solidFill>
                  <a:srgbClr val="003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questions sent into the webinar will be </a:t>
            </a:r>
            <a:r>
              <a:rPr lang="en-US" sz="2800" dirty="0" err="1">
                <a:solidFill>
                  <a:srgbClr val="003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anonymised</a:t>
            </a:r>
            <a:endParaRPr lang="en-US" sz="2800" dirty="0">
              <a:solidFill>
                <a:srgbClr val="0038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en-US" sz="2800" dirty="0">
              <a:solidFill>
                <a:srgbClr val="0038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rgbClr val="003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avoid using acronyms or abbreviations</a:t>
            </a:r>
          </a:p>
          <a:p>
            <a:pPr marL="514350" indent="-514350">
              <a:buAutoNum type="arabicPeriod"/>
            </a:pPr>
            <a:endParaRPr lang="en-US" sz="2800" dirty="0">
              <a:solidFill>
                <a:srgbClr val="0038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rgbClr val="003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use Q&amp;A board</a:t>
            </a:r>
          </a:p>
          <a:p>
            <a:pPr marL="514350" indent="-514350">
              <a:buAutoNum type="arabicPeriod"/>
            </a:pPr>
            <a:endParaRPr lang="en-US" sz="2800" dirty="0">
              <a:solidFill>
                <a:srgbClr val="0038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rgbClr val="003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 continues to be available for 180 days after the event</a:t>
            </a:r>
          </a:p>
        </p:txBody>
      </p:sp>
    </p:spTree>
    <p:extLst>
      <p:ext uri="{BB962C8B-B14F-4D97-AF65-F5344CB8AC3E}">
        <p14:creationId xmlns:p14="http://schemas.microsoft.com/office/powerpoint/2010/main" val="1287032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id="{1C24DAD8-62D4-4A9E-A3C6-87BD5B999B9C}"/>
              </a:ext>
            </a:extLst>
          </p:cNvPr>
          <p:cNvGrpSpPr/>
          <p:nvPr/>
        </p:nvGrpSpPr>
        <p:grpSpPr>
          <a:xfrm>
            <a:off x="6474448" y="5046756"/>
            <a:ext cx="5027189" cy="1094762"/>
            <a:chOff x="5794306" y="1816404"/>
            <a:chExt cx="5027189" cy="1094762"/>
          </a:xfrm>
        </p:grpSpPr>
        <p:sp>
          <p:nvSpPr>
            <p:cNvPr id="85" name="Rounded Rectangle 60">
              <a:extLst>
                <a:ext uri="{FF2B5EF4-FFF2-40B4-BE49-F238E27FC236}">
                  <a16:creationId xmlns:a16="http://schemas.microsoft.com/office/drawing/2014/main" id="{1A84C2B1-7EC5-4219-95AB-B0C5A8DD59CC}"/>
                </a:ext>
              </a:extLst>
            </p:cNvPr>
            <p:cNvSpPr/>
            <p:nvPr/>
          </p:nvSpPr>
          <p:spPr>
            <a:xfrm>
              <a:off x="5794306" y="1816404"/>
              <a:ext cx="5027189" cy="1094762"/>
            </a:xfrm>
            <a:prstGeom prst="roundRect">
              <a:avLst/>
            </a:prstGeom>
            <a:solidFill>
              <a:schemeClr val="bg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A000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A0005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Visa Issues</a:t>
              </a:r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5FBDD3BB-B2D6-4FC8-837A-7DAE44BECD66}"/>
                </a:ext>
              </a:extLst>
            </p:cNvPr>
            <p:cNvGrpSpPr/>
            <p:nvPr/>
          </p:nvGrpSpPr>
          <p:grpSpPr>
            <a:xfrm>
              <a:off x="10129562" y="1952796"/>
              <a:ext cx="691933" cy="657843"/>
              <a:chOff x="9538252" y="2903545"/>
              <a:chExt cx="848139" cy="715617"/>
            </a:xfrm>
          </p:grpSpPr>
          <p:sp>
            <p:nvSpPr>
              <p:cNvPr id="98" name="Rounded Rectangle 137">
                <a:extLst>
                  <a:ext uri="{FF2B5EF4-FFF2-40B4-BE49-F238E27FC236}">
                    <a16:creationId xmlns:a16="http://schemas.microsoft.com/office/drawing/2014/main" id="{027CD3A4-9A26-4B42-8234-FABFFC8A9B0B}"/>
                  </a:ext>
                </a:extLst>
              </p:cNvPr>
              <p:cNvSpPr/>
              <p:nvPr/>
            </p:nvSpPr>
            <p:spPr>
              <a:xfrm>
                <a:off x="9538252" y="2903545"/>
                <a:ext cx="848139" cy="715617"/>
              </a:xfrm>
              <a:prstGeom prst="roundRect">
                <a:avLst/>
              </a:prstGeom>
              <a:solidFill>
                <a:srgbClr val="A00054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29411123-5F79-4209-B34A-84ED62BF9542}"/>
                  </a:ext>
                </a:extLst>
              </p:cNvPr>
              <p:cNvSpPr/>
              <p:nvPr/>
            </p:nvSpPr>
            <p:spPr>
              <a:xfrm>
                <a:off x="9687339" y="2994991"/>
                <a:ext cx="530087" cy="516835"/>
              </a:xfrm>
              <a:prstGeom prst="ellipse">
                <a:avLst/>
              </a:prstGeom>
              <a:solidFill>
                <a:srgbClr val="0091C9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Cloud 102">
                <a:extLst>
                  <a:ext uri="{FF2B5EF4-FFF2-40B4-BE49-F238E27FC236}">
                    <a16:creationId xmlns:a16="http://schemas.microsoft.com/office/drawing/2014/main" id="{7A81A0E4-90CE-4337-AB68-529344B9F72A}"/>
                  </a:ext>
                </a:extLst>
              </p:cNvPr>
              <p:cNvSpPr/>
              <p:nvPr/>
            </p:nvSpPr>
            <p:spPr>
              <a:xfrm>
                <a:off x="9879498" y="3233528"/>
                <a:ext cx="165650" cy="260076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Cloud 112">
                <a:extLst>
                  <a:ext uri="{FF2B5EF4-FFF2-40B4-BE49-F238E27FC236}">
                    <a16:creationId xmlns:a16="http://schemas.microsoft.com/office/drawing/2014/main" id="{2E88CDE2-FFD7-4CDA-8E51-EAB45E229CFD}"/>
                  </a:ext>
                </a:extLst>
              </p:cNvPr>
              <p:cNvSpPr/>
              <p:nvPr/>
            </p:nvSpPr>
            <p:spPr>
              <a:xfrm>
                <a:off x="9727095" y="3177209"/>
                <a:ext cx="291549" cy="19878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Cloud 116">
                <a:extLst>
                  <a:ext uri="{FF2B5EF4-FFF2-40B4-BE49-F238E27FC236}">
                    <a16:creationId xmlns:a16="http://schemas.microsoft.com/office/drawing/2014/main" id="{2690F307-A85A-468D-B30F-9A9E078CB099}"/>
                  </a:ext>
                </a:extLst>
              </p:cNvPr>
              <p:cNvSpPr/>
              <p:nvPr/>
            </p:nvSpPr>
            <p:spPr>
              <a:xfrm>
                <a:off x="9852989" y="3019838"/>
                <a:ext cx="291549" cy="142461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Cloud 117">
                <a:extLst>
                  <a:ext uri="{FF2B5EF4-FFF2-40B4-BE49-F238E27FC236}">
                    <a16:creationId xmlns:a16="http://schemas.microsoft.com/office/drawing/2014/main" id="{BF0DB3D4-59AE-4771-89D3-F34DE599658E}"/>
                  </a:ext>
                </a:extLst>
              </p:cNvPr>
              <p:cNvSpPr/>
              <p:nvPr/>
            </p:nvSpPr>
            <p:spPr>
              <a:xfrm>
                <a:off x="10045147" y="3086099"/>
                <a:ext cx="165649" cy="19878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Cloud 118">
                <a:extLst>
                  <a:ext uri="{FF2B5EF4-FFF2-40B4-BE49-F238E27FC236}">
                    <a16:creationId xmlns:a16="http://schemas.microsoft.com/office/drawing/2014/main" id="{16DE34C6-2829-402A-B590-56814CFBEA37}"/>
                  </a:ext>
                </a:extLst>
              </p:cNvPr>
              <p:cNvSpPr/>
              <p:nvPr/>
            </p:nvSpPr>
            <p:spPr>
              <a:xfrm>
                <a:off x="9945758" y="3024808"/>
                <a:ext cx="165650" cy="19878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0B778A4-D5F3-4640-897B-D0DB2FF41537}"/>
              </a:ext>
            </a:extLst>
          </p:cNvPr>
          <p:cNvGrpSpPr/>
          <p:nvPr/>
        </p:nvGrpSpPr>
        <p:grpSpPr>
          <a:xfrm>
            <a:off x="10025269" y="7600007"/>
            <a:ext cx="217358" cy="137561"/>
            <a:chOff x="9615754" y="6692347"/>
            <a:chExt cx="217358" cy="137561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855F3F7-7B42-434B-8EE5-C74A9ED3AF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86461" y="6726762"/>
              <a:ext cx="119158" cy="14021"/>
            </a:xfrm>
            <a:prstGeom prst="line">
              <a:avLst/>
            </a:prstGeom>
            <a:ln w="317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C4E7BB80-34AA-894A-A507-5E01826DC1A9}"/>
                </a:ext>
              </a:extLst>
            </p:cNvPr>
            <p:cNvSpPr/>
            <p:nvPr/>
          </p:nvSpPr>
          <p:spPr>
            <a:xfrm>
              <a:off x="9615754" y="6719121"/>
              <a:ext cx="119158" cy="1107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7D9B56FB-770B-0F4E-9600-06E0FC2DE1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41339" y="6763157"/>
              <a:ext cx="191773" cy="0"/>
            </a:xfrm>
            <a:prstGeom prst="line">
              <a:avLst/>
            </a:prstGeom>
            <a:ln w="317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70F5CFA-0895-6041-BFC2-936A2739D8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57544" y="6779779"/>
              <a:ext cx="153007" cy="1925"/>
            </a:xfrm>
            <a:prstGeom prst="line">
              <a:avLst/>
            </a:prstGeom>
            <a:ln w="317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D30A7BF-7998-9840-A74B-E209188F3F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67226" y="6692347"/>
              <a:ext cx="62382" cy="52245"/>
            </a:xfrm>
            <a:prstGeom prst="line">
              <a:avLst/>
            </a:prstGeom>
            <a:ln w="317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40CE89F-2350-7A44-827F-D0478521C35E}"/>
                </a:ext>
              </a:extLst>
            </p:cNvPr>
            <p:cNvCxnSpPr>
              <a:cxnSpLocks/>
            </p:cNvCxnSpPr>
            <p:nvPr/>
          </p:nvCxnSpPr>
          <p:spPr>
            <a:xfrm>
              <a:off x="9705258" y="6802223"/>
              <a:ext cx="69751" cy="8371"/>
            </a:xfrm>
            <a:prstGeom prst="line">
              <a:avLst/>
            </a:prstGeom>
            <a:ln w="317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Rounded Rectangle 120">
            <a:extLst>
              <a:ext uri="{FF2B5EF4-FFF2-40B4-BE49-F238E27FC236}">
                <a16:creationId xmlns:a16="http://schemas.microsoft.com/office/drawing/2014/main" id="{042FBEB2-0BED-784B-98DD-C753EFE0E648}"/>
              </a:ext>
            </a:extLst>
          </p:cNvPr>
          <p:cNvSpPr/>
          <p:nvPr/>
        </p:nvSpPr>
        <p:spPr>
          <a:xfrm>
            <a:off x="826089" y="1099479"/>
            <a:ext cx="5052036" cy="798201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A000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r>
              <a:rPr lang="en-US" sz="3200" b="1" dirty="0">
                <a:solidFill>
                  <a:srgbClr val="003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45225C3-2AC0-4636-AEBA-741C2FDC676C}"/>
              </a:ext>
            </a:extLst>
          </p:cNvPr>
          <p:cNvGrpSpPr/>
          <p:nvPr/>
        </p:nvGrpSpPr>
        <p:grpSpPr>
          <a:xfrm>
            <a:off x="6543661" y="2001894"/>
            <a:ext cx="5052036" cy="735151"/>
            <a:chOff x="844180" y="2049639"/>
            <a:chExt cx="5052036" cy="735151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0610DA07-D7C7-CB40-91B5-6C303D3B6DDF}"/>
                </a:ext>
              </a:extLst>
            </p:cNvPr>
            <p:cNvSpPr/>
            <p:nvPr/>
          </p:nvSpPr>
          <p:spPr>
            <a:xfrm>
              <a:off x="844180" y="2049639"/>
              <a:ext cx="5052036" cy="735151"/>
            </a:xfrm>
            <a:prstGeom prst="roundRect">
              <a:avLst/>
            </a:prstGeom>
            <a:solidFill>
              <a:schemeClr val="bg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ctr"/>
            <a:lstStyle/>
            <a:p>
              <a:r>
                <a:rPr lang="en-US" sz="3200" b="1" dirty="0">
                  <a:solidFill>
                    <a:srgbClr val="A000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 ARCP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2B21C21-527B-884A-9745-D76F78208320}"/>
                </a:ext>
              </a:extLst>
            </p:cNvPr>
            <p:cNvGrpSpPr/>
            <p:nvPr/>
          </p:nvGrpSpPr>
          <p:grpSpPr>
            <a:xfrm>
              <a:off x="5101754" y="2076571"/>
              <a:ext cx="689758" cy="663529"/>
              <a:chOff x="5098910" y="2872541"/>
              <a:chExt cx="689758" cy="663529"/>
            </a:xfrm>
          </p:grpSpPr>
          <p:sp>
            <p:nvSpPr>
              <p:cNvPr id="124" name="Rounded Rectangle 123">
                <a:extLst>
                  <a:ext uri="{FF2B5EF4-FFF2-40B4-BE49-F238E27FC236}">
                    <a16:creationId xmlns:a16="http://schemas.microsoft.com/office/drawing/2014/main" id="{08B87D2B-3EAC-474F-B1BE-C723FBDB89A6}"/>
                  </a:ext>
                </a:extLst>
              </p:cNvPr>
              <p:cNvSpPr/>
              <p:nvPr/>
            </p:nvSpPr>
            <p:spPr>
              <a:xfrm>
                <a:off x="5098910" y="2872541"/>
                <a:ext cx="689758" cy="663529"/>
              </a:xfrm>
              <a:prstGeom prst="roundRect">
                <a:avLst/>
              </a:prstGeom>
              <a:solidFill>
                <a:srgbClr val="A00054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ounded Rectangle 124">
                <a:extLst>
                  <a:ext uri="{FF2B5EF4-FFF2-40B4-BE49-F238E27FC236}">
                    <a16:creationId xmlns:a16="http://schemas.microsoft.com/office/drawing/2014/main" id="{5032CDA9-21BF-D74C-8ECF-8F4332A5637B}"/>
                  </a:ext>
                </a:extLst>
              </p:cNvPr>
              <p:cNvSpPr/>
              <p:nvPr/>
            </p:nvSpPr>
            <p:spPr>
              <a:xfrm>
                <a:off x="5519231" y="2964698"/>
                <a:ext cx="193995" cy="208889"/>
              </a:xfrm>
              <a:prstGeom prst="roundRect">
                <a:avLst/>
              </a:prstGeom>
              <a:solidFill>
                <a:srgbClr val="A00054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ounded Rectangle 125">
                <a:extLst>
                  <a:ext uri="{FF2B5EF4-FFF2-40B4-BE49-F238E27FC236}">
                    <a16:creationId xmlns:a16="http://schemas.microsoft.com/office/drawing/2014/main" id="{E396E24C-579E-4F45-890B-D352F972637C}"/>
                  </a:ext>
                </a:extLst>
              </p:cNvPr>
              <p:cNvSpPr/>
              <p:nvPr/>
            </p:nvSpPr>
            <p:spPr>
              <a:xfrm>
                <a:off x="5519231" y="3241168"/>
                <a:ext cx="193995" cy="208889"/>
              </a:xfrm>
              <a:prstGeom prst="roundRect">
                <a:avLst/>
              </a:prstGeom>
              <a:solidFill>
                <a:srgbClr val="A00054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7" name="Curved Connector 126">
                <a:extLst>
                  <a:ext uri="{FF2B5EF4-FFF2-40B4-BE49-F238E27FC236}">
                    <a16:creationId xmlns:a16="http://schemas.microsoft.com/office/drawing/2014/main" id="{8522F27B-11E9-D04F-816C-15A70CA574E7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5163576" y="3041495"/>
                <a:ext cx="290993" cy="67583"/>
              </a:xfrm>
              <a:prstGeom prst="curvedConnector3">
                <a:avLst>
                  <a:gd name="adj1" fmla="val 50000"/>
                </a:avLst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Curved Connector 127">
                <a:extLst>
                  <a:ext uri="{FF2B5EF4-FFF2-40B4-BE49-F238E27FC236}">
                    <a16:creationId xmlns:a16="http://schemas.microsoft.com/office/drawing/2014/main" id="{361EEF2C-C5F1-B24D-916A-1A672C72AC7E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5158189" y="3330251"/>
                <a:ext cx="290993" cy="67583"/>
              </a:xfrm>
              <a:prstGeom prst="curvedConnector3">
                <a:avLst>
                  <a:gd name="adj1" fmla="val 50000"/>
                </a:avLst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945BB710-545F-2347-AB83-8ACE14182E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19231" y="3333326"/>
                <a:ext cx="96998" cy="79869"/>
              </a:xfrm>
              <a:prstGeom prst="line">
                <a:avLst/>
              </a:prstGeom>
              <a:ln w="635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848C71DB-8F3A-A54F-96EC-B79996C658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21615" y="3241168"/>
                <a:ext cx="91611" cy="147452"/>
              </a:xfrm>
              <a:prstGeom prst="line">
                <a:avLst/>
              </a:prstGeom>
              <a:ln w="635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2DF0CFD-BA74-4892-9547-E9F809395575}"/>
              </a:ext>
            </a:extLst>
          </p:cNvPr>
          <p:cNvGrpSpPr/>
          <p:nvPr/>
        </p:nvGrpSpPr>
        <p:grpSpPr>
          <a:xfrm>
            <a:off x="6392812" y="4423930"/>
            <a:ext cx="5163236" cy="772691"/>
            <a:chOff x="6441679" y="4718794"/>
            <a:chExt cx="5163236" cy="772691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801A920-75EC-3941-83DD-CD40FB5C1251}"/>
                </a:ext>
              </a:extLst>
            </p:cNvPr>
            <p:cNvSpPr/>
            <p:nvPr/>
          </p:nvSpPr>
          <p:spPr>
            <a:xfrm>
              <a:off x="6441679" y="4718794"/>
              <a:ext cx="5027189" cy="772691"/>
            </a:xfrm>
            <a:prstGeom prst="roundRect">
              <a:avLst/>
            </a:prstGeom>
            <a:solidFill>
              <a:schemeClr val="bg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ctr"/>
            <a:lstStyle/>
            <a:p>
              <a:r>
                <a:rPr lang="en-US" sz="3200" b="1" dirty="0">
                  <a:solidFill>
                    <a:srgbClr val="A000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 Dental Update</a:t>
              </a: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EF67CCCB-DFA8-B74F-87AB-33FE7051D5F2}"/>
                </a:ext>
              </a:extLst>
            </p:cNvPr>
            <p:cNvGrpSpPr/>
            <p:nvPr/>
          </p:nvGrpSpPr>
          <p:grpSpPr>
            <a:xfrm>
              <a:off x="10918122" y="4838079"/>
              <a:ext cx="686793" cy="627486"/>
              <a:chOff x="9554813" y="1265589"/>
              <a:chExt cx="848139" cy="715617"/>
            </a:xfrm>
          </p:grpSpPr>
          <p:sp>
            <p:nvSpPr>
              <p:cNvPr id="105" name="Rounded Rectangle 104">
                <a:extLst>
                  <a:ext uri="{FF2B5EF4-FFF2-40B4-BE49-F238E27FC236}">
                    <a16:creationId xmlns:a16="http://schemas.microsoft.com/office/drawing/2014/main" id="{D23262ED-8E7E-7B41-91D2-103A9E968D49}"/>
                  </a:ext>
                </a:extLst>
              </p:cNvPr>
              <p:cNvSpPr/>
              <p:nvPr/>
            </p:nvSpPr>
            <p:spPr>
              <a:xfrm>
                <a:off x="9554813" y="1265589"/>
                <a:ext cx="848139" cy="715617"/>
              </a:xfrm>
              <a:prstGeom prst="roundRect">
                <a:avLst/>
              </a:prstGeom>
              <a:solidFill>
                <a:srgbClr val="A00054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D06B0171-318A-6A47-8F10-776062669DFF}"/>
                  </a:ext>
                </a:extLst>
              </p:cNvPr>
              <p:cNvGrpSpPr/>
              <p:nvPr/>
            </p:nvGrpSpPr>
            <p:grpSpPr>
              <a:xfrm>
                <a:off x="9780104" y="1391478"/>
                <a:ext cx="410812" cy="477087"/>
                <a:chOff x="9766852" y="1391478"/>
                <a:chExt cx="410812" cy="477087"/>
              </a:xfrm>
            </p:grpSpPr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D8DEB7D3-DC6E-6D4E-BCBB-8E63F412F56B}"/>
                    </a:ext>
                  </a:extLst>
                </p:cNvPr>
                <p:cNvSpPr/>
                <p:nvPr/>
              </p:nvSpPr>
              <p:spPr>
                <a:xfrm>
                  <a:off x="9766852" y="1391478"/>
                  <a:ext cx="265043" cy="2650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32A35F02-A0EF-014A-897A-EAA2DE4DA126}"/>
                    </a:ext>
                  </a:extLst>
                </p:cNvPr>
                <p:cNvSpPr/>
                <p:nvPr/>
              </p:nvSpPr>
              <p:spPr>
                <a:xfrm>
                  <a:off x="9912621" y="1391478"/>
                  <a:ext cx="265043" cy="2650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894BFC58-1718-1F43-B53C-1827BD7D00F1}"/>
                    </a:ext>
                  </a:extLst>
                </p:cNvPr>
                <p:cNvSpPr/>
                <p:nvPr/>
              </p:nvSpPr>
              <p:spPr>
                <a:xfrm>
                  <a:off x="9793357" y="1404730"/>
                  <a:ext cx="304795" cy="13252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D72135B-B889-5D46-B945-95540BE0CB51}"/>
                    </a:ext>
                  </a:extLst>
                </p:cNvPr>
                <p:cNvSpPr/>
                <p:nvPr/>
              </p:nvSpPr>
              <p:spPr>
                <a:xfrm>
                  <a:off x="9799984" y="1517374"/>
                  <a:ext cx="304795" cy="13252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2BA81A3A-C278-E041-B34F-7171B7AA6E1F}"/>
                    </a:ext>
                  </a:extLst>
                </p:cNvPr>
                <p:cNvSpPr/>
                <p:nvPr/>
              </p:nvSpPr>
              <p:spPr>
                <a:xfrm>
                  <a:off x="9813236" y="1451114"/>
                  <a:ext cx="152397" cy="4108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17042F0F-4EB3-914D-9CC5-DB1E5A90C8E2}"/>
                    </a:ext>
                  </a:extLst>
                </p:cNvPr>
                <p:cNvSpPr/>
                <p:nvPr/>
              </p:nvSpPr>
              <p:spPr>
                <a:xfrm>
                  <a:off x="9992140" y="1457742"/>
                  <a:ext cx="152397" cy="4108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2EBBA14-DD3D-4677-9A95-2721E455E6CB}"/>
              </a:ext>
            </a:extLst>
          </p:cNvPr>
          <p:cNvGrpSpPr/>
          <p:nvPr/>
        </p:nvGrpSpPr>
        <p:grpSpPr>
          <a:xfrm>
            <a:off x="815349" y="5388826"/>
            <a:ext cx="5038267" cy="747914"/>
            <a:chOff x="-4884135" y="6720489"/>
            <a:chExt cx="5038267" cy="747914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BE74FE55-0177-4C4F-A6B4-31E85D4193E5}"/>
                </a:ext>
              </a:extLst>
            </p:cNvPr>
            <p:cNvSpPr/>
            <p:nvPr/>
          </p:nvSpPr>
          <p:spPr>
            <a:xfrm>
              <a:off x="-4884135" y="6720489"/>
              <a:ext cx="5038267" cy="747914"/>
            </a:xfrm>
            <a:prstGeom prst="roundRect">
              <a:avLst/>
            </a:prstGeom>
            <a:solidFill>
              <a:schemeClr val="bg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ctr"/>
            <a:lstStyle/>
            <a:p>
              <a:r>
                <a:rPr lang="en-US" sz="3200" b="1" dirty="0">
                  <a:solidFill>
                    <a:srgbClr val="A000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Specialty 	recruitment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F0CCD5A-B49A-9F48-B989-6C9E3075E891}"/>
                </a:ext>
              </a:extLst>
            </p:cNvPr>
            <p:cNvGrpSpPr/>
            <p:nvPr/>
          </p:nvGrpSpPr>
          <p:grpSpPr>
            <a:xfrm>
              <a:off x="-589666" y="6766686"/>
              <a:ext cx="675089" cy="632881"/>
              <a:chOff x="4460840" y="8503369"/>
              <a:chExt cx="675089" cy="632881"/>
            </a:xfrm>
          </p:grpSpPr>
          <p:sp>
            <p:nvSpPr>
              <p:cNvPr id="94" name="Rounded Rectangle 93">
                <a:extLst>
                  <a:ext uri="{FF2B5EF4-FFF2-40B4-BE49-F238E27FC236}">
                    <a16:creationId xmlns:a16="http://schemas.microsoft.com/office/drawing/2014/main" id="{CFAF43F7-A680-EB42-B07D-72CCAC0F7DAA}"/>
                  </a:ext>
                </a:extLst>
              </p:cNvPr>
              <p:cNvSpPr/>
              <p:nvPr/>
            </p:nvSpPr>
            <p:spPr>
              <a:xfrm>
                <a:off x="4460840" y="8503369"/>
                <a:ext cx="675089" cy="632881"/>
              </a:xfrm>
              <a:prstGeom prst="roundRect">
                <a:avLst/>
              </a:prstGeom>
              <a:solidFill>
                <a:srgbClr val="A00054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Curved Connector 15">
                <a:extLst>
                  <a:ext uri="{FF2B5EF4-FFF2-40B4-BE49-F238E27FC236}">
                    <a16:creationId xmlns:a16="http://schemas.microsoft.com/office/drawing/2014/main" id="{204EAC7C-6F73-EA4B-9D51-9D071AC30C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12359" y="8739384"/>
                <a:ext cx="475690" cy="265590"/>
              </a:xfrm>
              <a:prstGeom prst="curvedConnector3">
                <a:avLst>
                  <a:gd name="adj1" fmla="val 50000"/>
                </a:avLst>
              </a:prstGeom>
              <a:ln w="508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5" name="TextBox 154">
            <a:extLst>
              <a:ext uri="{FF2B5EF4-FFF2-40B4-BE49-F238E27FC236}">
                <a16:creationId xmlns:a16="http://schemas.microsoft.com/office/drawing/2014/main" id="{3933FFB8-0542-BE4F-B8C7-9C5FFE53BFCD}"/>
              </a:ext>
            </a:extLst>
          </p:cNvPr>
          <p:cNvSpPr txBox="1"/>
          <p:nvPr/>
        </p:nvSpPr>
        <p:spPr>
          <a:xfrm>
            <a:off x="10113671" y="2153897"/>
            <a:ext cx="817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OOP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70A55D-1036-4040-9E42-245BDA503FB8}"/>
              </a:ext>
            </a:extLst>
          </p:cNvPr>
          <p:cNvGrpSpPr/>
          <p:nvPr/>
        </p:nvGrpSpPr>
        <p:grpSpPr>
          <a:xfrm>
            <a:off x="6556084" y="3691675"/>
            <a:ext cx="5027189" cy="772691"/>
            <a:chOff x="6548217" y="3675553"/>
            <a:chExt cx="5027189" cy="772691"/>
          </a:xfrm>
        </p:grpSpPr>
        <p:sp>
          <p:nvSpPr>
            <p:cNvPr id="73" name="Rounded Rectangle 31">
              <a:extLst>
                <a:ext uri="{FF2B5EF4-FFF2-40B4-BE49-F238E27FC236}">
                  <a16:creationId xmlns:a16="http://schemas.microsoft.com/office/drawing/2014/main" id="{0C8B60D2-A085-4169-B38A-B698512DC79D}"/>
                </a:ext>
              </a:extLst>
            </p:cNvPr>
            <p:cNvSpPr/>
            <p:nvPr/>
          </p:nvSpPr>
          <p:spPr>
            <a:xfrm>
              <a:off x="6548217" y="3675553"/>
              <a:ext cx="5027189" cy="772691"/>
            </a:xfrm>
            <a:prstGeom prst="roundRect">
              <a:avLst/>
            </a:prstGeom>
            <a:solidFill>
              <a:schemeClr val="bg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ctr"/>
            <a:lstStyle/>
            <a:p>
              <a:r>
                <a:rPr lang="en-US" sz="3200" b="1" dirty="0">
                  <a:solidFill>
                    <a:srgbClr val="A000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8. Trainee Forum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D54C0A3F-3955-41DB-8595-99343F2F6A4F}"/>
                </a:ext>
              </a:extLst>
            </p:cNvPr>
            <p:cNvGrpSpPr/>
            <p:nvPr/>
          </p:nvGrpSpPr>
          <p:grpSpPr>
            <a:xfrm>
              <a:off x="10873092" y="3713402"/>
              <a:ext cx="675089" cy="632881"/>
              <a:chOff x="5122983" y="1809071"/>
              <a:chExt cx="675089" cy="632881"/>
            </a:xfrm>
          </p:grpSpPr>
          <p:sp>
            <p:nvSpPr>
              <p:cNvPr id="84" name="Rounded Rectangle 86">
                <a:extLst>
                  <a:ext uri="{FF2B5EF4-FFF2-40B4-BE49-F238E27FC236}">
                    <a16:creationId xmlns:a16="http://schemas.microsoft.com/office/drawing/2014/main" id="{A51C4FAB-A1A5-402F-91E8-1756EE89ED4F}"/>
                  </a:ext>
                </a:extLst>
              </p:cNvPr>
              <p:cNvSpPr/>
              <p:nvPr/>
            </p:nvSpPr>
            <p:spPr>
              <a:xfrm>
                <a:off x="5122983" y="1809071"/>
                <a:ext cx="675089" cy="632881"/>
              </a:xfrm>
              <a:prstGeom prst="roundRect">
                <a:avLst/>
              </a:prstGeom>
              <a:solidFill>
                <a:srgbClr val="A00054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095F706F-2382-4143-B303-6CB09F3F0B42}"/>
                  </a:ext>
                </a:extLst>
              </p:cNvPr>
              <p:cNvSpPr/>
              <p:nvPr/>
            </p:nvSpPr>
            <p:spPr>
              <a:xfrm>
                <a:off x="5386694" y="1934934"/>
                <a:ext cx="137127" cy="149166"/>
              </a:xfrm>
              <a:prstGeom prst="ellipse">
                <a:avLst/>
              </a:prstGeom>
              <a:solidFill>
                <a:srgbClr val="441F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53847749-9DE8-4B43-897E-1B5314987BCE}"/>
                  </a:ext>
                </a:extLst>
              </p:cNvPr>
              <p:cNvSpPr/>
              <p:nvPr/>
            </p:nvSpPr>
            <p:spPr>
              <a:xfrm>
                <a:off x="5228471" y="2058287"/>
                <a:ext cx="137127" cy="149166"/>
              </a:xfrm>
              <a:prstGeom prst="ellipse">
                <a:avLst/>
              </a:prstGeom>
              <a:solidFill>
                <a:srgbClr val="B16A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Trapezium 89">
                <a:extLst>
                  <a:ext uri="{FF2B5EF4-FFF2-40B4-BE49-F238E27FC236}">
                    <a16:creationId xmlns:a16="http://schemas.microsoft.com/office/drawing/2014/main" id="{2ED8EE81-A1A2-4BD8-B52B-C6F831BBA89B}"/>
                  </a:ext>
                </a:extLst>
              </p:cNvPr>
              <p:cNvSpPr/>
              <p:nvPr/>
            </p:nvSpPr>
            <p:spPr>
              <a:xfrm>
                <a:off x="5217923" y="2221824"/>
                <a:ext cx="147675" cy="138245"/>
              </a:xfrm>
              <a:prstGeom prst="trapezoid">
                <a:avLst/>
              </a:prstGeom>
              <a:solidFill>
                <a:srgbClr val="009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E0C2E0D4-6FC0-4026-A1CE-4E2CEC01D088}"/>
                  </a:ext>
                </a:extLst>
              </p:cNvPr>
              <p:cNvSpPr/>
              <p:nvPr/>
            </p:nvSpPr>
            <p:spPr>
              <a:xfrm>
                <a:off x="5550192" y="2069714"/>
                <a:ext cx="137127" cy="149166"/>
              </a:xfrm>
              <a:prstGeom prst="ellipse">
                <a:avLst/>
              </a:prstGeom>
              <a:solidFill>
                <a:srgbClr val="EFA6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Trapezium 91">
                <a:extLst>
                  <a:ext uri="{FF2B5EF4-FFF2-40B4-BE49-F238E27FC236}">
                    <a16:creationId xmlns:a16="http://schemas.microsoft.com/office/drawing/2014/main" id="{8ECAF993-0003-4752-B28F-3C43028DD016}"/>
                  </a:ext>
                </a:extLst>
              </p:cNvPr>
              <p:cNvSpPr/>
              <p:nvPr/>
            </p:nvSpPr>
            <p:spPr>
              <a:xfrm>
                <a:off x="5381420" y="2099055"/>
                <a:ext cx="147675" cy="138245"/>
              </a:xfrm>
              <a:prstGeom prst="trapezoid">
                <a:avLst/>
              </a:prstGeom>
              <a:solidFill>
                <a:srgbClr val="E28C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Trapezium 92">
                <a:extLst>
                  <a:ext uri="{FF2B5EF4-FFF2-40B4-BE49-F238E27FC236}">
                    <a16:creationId xmlns:a16="http://schemas.microsoft.com/office/drawing/2014/main" id="{B1C08E51-EEB7-4DDC-8735-CCAC216CA188}"/>
                  </a:ext>
                </a:extLst>
              </p:cNvPr>
              <p:cNvSpPr/>
              <p:nvPr/>
            </p:nvSpPr>
            <p:spPr>
              <a:xfrm>
                <a:off x="5550192" y="2233399"/>
                <a:ext cx="147675" cy="138245"/>
              </a:xfrm>
              <a:prstGeom prst="trapezoid">
                <a:avLst/>
              </a:prstGeom>
              <a:solidFill>
                <a:srgbClr val="003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5A39E2C-9CC2-4F9E-9827-4E7874DC25AB}"/>
              </a:ext>
            </a:extLst>
          </p:cNvPr>
          <p:cNvGrpSpPr/>
          <p:nvPr/>
        </p:nvGrpSpPr>
        <p:grpSpPr>
          <a:xfrm>
            <a:off x="881309" y="2050778"/>
            <a:ext cx="4920779" cy="749901"/>
            <a:chOff x="5923838" y="2805382"/>
            <a:chExt cx="4920779" cy="749901"/>
          </a:xfrm>
        </p:grpSpPr>
        <p:sp>
          <p:nvSpPr>
            <p:cNvPr id="93" name="Rounded Rectangle 48">
              <a:extLst>
                <a:ext uri="{FF2B5EF4-FFF2-40B4-BE49-F238E27FC236}">
                  <a16:creationId xmlns:a16="http://schemas.microsoft.com/office/drawing/2014/main" id="{FE009CDB-5949-4C7D-89B0-B56527977190}"/>
                </a:ext>
              </a:extLst>
            </p:cNvPr>
            <p:cNvSpPr/>
            <p:nvPr/>
          </p:nvSpPr>
          <p:spPr>
            <a:xfrm>
              <a:off x="5923838" y="2805382"/>
              <a:ext cx="4920779" cy="749901"/>
            </a:xfrm>
            <a:prstGeom prst="roundRect">
              <a:avLst/>
            </a:prstGeom>
            <a:solidFill>
              <a:schemeClr val="bg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ctr"/>
            <a:lstStyle/>
            <a:p>
              <a:r>
                <a:rPr lang="en-US" sz="3200" b="1" dirty="0">
                  <a:solidFill>
                    <a:srgbClr val="A000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Wellbeing</a:t>
              </a:r>
              <a:endParaRPr lang="en-US" sz="3200" b="1" dirty="0">
                <a:solidFill>
                  <a:schemeClr val="bg1"/>
                </a:solidFill>
                <a:latin typeface="Wingdings" pitchFamily="2" charset="2"/>
              </a:endParaRP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7A4E6ECA-7B63-4BA1-84DD-B1777D282F56}"/>
                </a:ext>
              </a:extLst>
            </p:cNvPr>
            <p:cNvGrpSpPr/>
            <p:nvPr/>
          </p:nvGrpSpPr>
          <p:grpSpPr>
            <a:xfrm>
              <a:off x="10070383" y="2847212"/>
              <a:ext cx="685546" cy="630479"/>
              <a:chOff x="9513149" y="5539407"/>
              <a:chExt cx="848139" cy="715617"/>
            </a:xfrm>
          </p:grpSpPr>
          <p:sp>
            <p:nvSpPr>
              <p:cNvPr id="99" name="Rounded Rectangle 100">
                <a:extLst>
                  <a:ext uri="{FF2B5EF4-FFF2-40B4-BE49-F238E27FC236}">
                    <a16:creationId xmlns:a16="http://schemas.microsoft.com/office/drawing/2014/main" id="{08B5DE2A-BD2C-4F31-BEDD-1827BE654A54}"/>
                  </a:ext>
                </a:extLst>
              </p:cNvPr>
              <p:cNvSpPr/>
              <p:nvPr/>
            </p:nvSpPr>
            <p:spPr>
              <a:xfrm>
                <a:off x="9513149" y="5539407"/>
                <a:ext cx="848139" cy="715617"/>
              </a:xfrm>
              <a:prstGeom prst="roundRect">
                <a:avLst/>
              </a:prstGeom>
              <a:solidFill>
                <a:srgbClr val="A00054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Smiley Face 99">
                <a:extLst>
                  <a:ext uri="{FF2B5EF4-FFF2-40B4-BE49-F238E27FC236}">
                    <a16:creationId xmlns:a16="http://schemas.microsoft.com/office/drawing/2014/main" id="{BA33771B-2C59-4B15-95D4-06EAF20778D6}"/>
                  </a:ext>
                </a:extLst>
              </p:cNvPr>
              <p:cNvSpPr/>
              <p:nvPr/>
            </p:nvSpPr>
            <p:spPr>
              <a:xfrm>
                <a:off x="9676948" y="5673975"/>
                <a:ext cx="516834" cy="450575"/>
              </a:xfrm>
              <a:prstGeom prst="smileyFace">
                <a:avLst/>
              </a:prstGeom>
              <a:solidFill>
                <a:srgbClr val="A00054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0EF7B34-405E-44C3-AF69-7A0AD1A2AEBB}"/>
              </a:ext>
            </a:extLst>
          </p:cNvPr>
          <p:cNvGrpSpPr/>
          <p:nvPr/>
        </p:nvGrpSpPr>
        <p:grpSpPr>
          <a:xfrm>
            <a:off x="6558570" y="2803020"/>
            <a:ext cx="5027189" cy="772691"/>
            <a:chOff x="6558570" y="3056395"/>
            <a:chExt cx="5027189" cy="772691"/>
          </a:xfrm>
        </p:grpSpPr>
        <p:sp>
          <p:nvSpPr>
            <p:cNvPr id="102" name="Rounded Rectangle 31">
              <a:extLst>
                <a:ext uri="{FF2B5EF4-FFF2-40B4-BE49-F238E27FC236}">
                  <a16:creationId xmlns:a16="http://schemas.microsoft.com/office/drawing/2014/main" id="{7C0CCD93-4A22-4ADB-B997-A0E7E4CBB155}"/>
                </a:ext>
              </a:extLst>
            </p:cNvPr>
            <p:cNvSpPr/>
            <p:nvPr/>
          </p:nvSpPr>
          <p:spPr>
            <a:xfrm>
              <a:off x="6558570" y="3056395"/>
              <a:ext cx="5027189" cy="772691"/>
            </a:xfrm>
            <a:prstGeom prst="roundRect">
              <a:avLst/>
            </a:prstGeom>
            <a:solidFill>
              <a:schemeClr val="bg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ctr"/>
            <a:lstStyle/>
            <a:p>
              <a:r>
                <a:rPr lang="en-US" sz="3200" b="1" dirty="0">
                  <a:solidFill>
                    <a:srgbClr val="A000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7. Trainee 	Engagement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FEDF84D-C7C0-4FFD-8203-8563820F5598}"/>
                </a:ext>
              </a:extLst>
            </p:cNvPr>
            <p:cNvGrpSpPr/>
            <p:nvPr/>
          </p:nvGrpSpPr>
          <p:grpSpPr>
            <a:xfrm>
              <a:off x="10830216" y="3078033"/>
              <a:ext cx="675089" cy="632881"/>
              <a:chOff x="5068558" y="3829739"/>
              <a:chExt cx="675089" cy="632881"/>
            </a:xfrm>
          </p:grpSpPr>
          <p:sp>
            <p:nvSpPr>
              <p:cNvPr id="104" name="Rounded Rectangle 86">
                <a:extLst>
                  <a:ext uri="{FF2B5EF4-FFF2-40B4-BE49-F238E27FC236}">
                    <a16:creationId xmlns:a16="http://schemas.microsoft.com/office/drawing/2014/main" id="{C301A7EE-74FA-43C9-BCB7-EB33F68D67A5}"/>
                  </a:ext>
                </a:extLst>
              </p:cNvPr>
              <p:cNvSpPr/>
              <p:nvPr/>
            </p:nvSpPr>
            <p:spPr>
              <a:xfrm>
                <a:off x="5068558" y="3829739"/>
                <a:ext cx="675089" cy="632881"/>
              </a:xfrm>
              <a:prstGeom prst="roundRect">
                <a:avLst/>
              </a:prstGeom>
              <a:solidFill>
                <a:srgbClr val="A00054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0BF298CF-DDDD-4D98-BBE2-CDF66298E9DB}"/>
                  </a:ext>
                </a:extLst>
              </p:cNvPr>
              <p:cNvSpPr/>
              <p:nvPr/>
            </p:nvSpPr>
            <p:spPr>
              <a:xfrm>
                <a:off x="5182923" y="4064429"/>
                <a:ext cx="137127" cy="164081"/>
              </a:xfrm>
              <a:prstGeom prst="ellipse">
                <a:avLst/>
              </a:prstGeom>
              <a:solidFill>
                <a:srgbClr val="B16A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Trapezium 89">
                <a:extLst>
                  <a:ext uri="{FF2B5EF4-FFF2-40B4-BE49-F238E27FC236}">
                    <a16:creationId xmlns:a16="http://schemas.microsoft.com/office/drawing/2014/main" id="{8D44FBB1-7E0E-48FB-9DF1-2AA10789DE87}"/>
                  </a:ext>
                </a:extLst>
              </p:cNvPr>
              <p:cNvSpPr/>
              <p:nvPr/>
            </p:nvSpPr>
            <p:spPr>
              <a:xfrm>
                <a:off x="5172375" y="4228510"/>
                <a:ext cx="147675" cy="152070"/>
              </a:xfrm>
              <a:prstGeom prst="trapezoid">
                <a:avLst/>
              </a:prstGeom>
              <a:solidFill>
                <a:srgbClr val="009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D7D9635A-BF99-49E4-8627-7F6639058C6F}"/>
                  </a:ext>
                </a:extLst>
              </p:cNvPr>
              <p:cNvSpPr/>
              <p:nvPr/>
            </p:nvSpPr>
            <p:spPr>
              <a:xfrm>
                <a:off x="5504644" y="4075856"/>
                <a:ext cx="137127" cy="164081"/>
              </a:xfrm>
              <a:prstGeom prst="ellipse">
                <a:avLst/>
              </a:prstGeom>
              <a:solidFill>
                <a:srgbClr val="EFA6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Trapezium 92">
                <a:extLst>
                  <a:ext uri="{FF2B5EF4-FFF2-40B4-BE49-F238E27FC236}">
                    <a16:creationId xmlns:a16="http://schemas.microsoft.com/office/drawing/2014/main" id="{DF791B26-85A3-47BB-827E-BFA740D5A53D}"/>
                  </a:ext>
                </a:extLst>
              </p:cNvPr>
              <p:cNvSpPr/>
              <p:nvPr/>
            </p:nvSpPr>
            <p:spPr>
              <a:xfrm>
                <a:off x="5504644" y="4240085"/>
                <a:ext cx="147675" cy="152070"/>
              </a:xfrm>
              <a:prstGeom prst="trapezoid">
                <a:avLst/>
              </a:prstGeom>
              <a:solidFill>
                <a:srgbClr val="0038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Speech Bubble: Oval 11">
                <a:extLst>
                  <a:ext uri="{FF2B5EF4-FFF2-40B4-BE49-F238E27FC236}">
                    <a16:creationId xmlns:a16="http://schemas.microsoft.com/office/drawing/2014/main" id="{09B3D3E8-A57E-4C01-9EAB-4DAAEEC8E3C2}"/>
                  </a:ext>
                </a:extLst>
              </p:cNvPr>
              <p:cNvSpPr/>
              <p:nvPr/>
            </p:nvSpPr>
            <p:spPr>
              <a:xfrm>
                <a:off x="5251486" y="3879527"/>
                <a:ext cx="147675" cy="138235"/>
              </a:xfrm>
              <a:prstGeom prst="wedgeEllipseCallout">
                <a:avLst>
                  <a:gd name="adj1" fmla="val -32856"/>
                  <a:gd name="adj2" fmla="val 81766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Speech Bubble: Oval 12">
                <a:extLst>
                  <a:ext uri="{FF2B5EF4-FFF2-40B4-BE49-F238E27FC236}">
                    <a16:creationId xmlns:a16="http://schemas.microsoft.com/office/drawing/2014/main" id="{92B0BC36-9A0D-4F1E-9BB8-3352FD444F9E}"/>
                  </a:ext>
                </a:extLst>
              </p:cNvPr>
              <p:cNvSpPr/>
              <p:nvPr/>
            </p:nvSpPr>
            <p:spPr>
              <a:xfrm>
                <a:off x="5365848" y="4017762"/>
                <a:ext cx="147675" cy="107260"/>
              </a:xfrm>
              <a:prstGeom prst="wedgeEllipseCallout">
                <a:avLst>
                  <a:gd name="adj1" fmla="val 41377"/>
                  <a:gd name="adj2" fmla="val 74541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A0E1302-B377-4AC3-9857-E63E04A3B9E7}"/>
              </a:ext>
            </a:extLst>
          </p:cNvPr>
          <p:cNvGrpSpPr/>
          <p:nvPr/>
        </p:nvGrpSpPr>
        <p:grpSpPr>
          <a:xfrm>
            <a:off x="853288" y="3722505"/>
            <a:ext cx="4931619" cy="793261"/>
            <a:chOff x="5966838" y="4423852"/>
            <a:chExt cx="4931619" cy="793261"/>
          </a:xfrm>
        </p:grpSpPr>
        <p:sp>
          <p:nvSpPr>
            <p:cNvPr id="136" name="Rounded Rectangle 119">
              <a:extLst>
                <a:ext uri="{FF2B5EF4-FFF2-40B4-BE49-F238E27FC236}">
                  <a16:creationId xmlns:a16="http://schemas.microsoft.com/office/drawing/2014/main" id="{2F7F969D-BFA9-4C1F-A295-79B0E8133ABF}"/>
                </a:ext>
              </a:extLst>
            </p:cNvPr>
            <p:cNvSpPr/>
            <p:nvPr/>
          </p:nvSpPr>
          <p:spPr>
            <a:xfrm>
              <a:off x="5966838" y="4423852"/>
              <a:ext cx="4931619" cy="793261"/>
            </a:xfrm>
            <a:prstGeom prst="roundRect">
              <a:avLst/>
            </a:prstGeom>
            <a:solidFill>
              <a:schemeClr val="bg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ctr"/>
            <a:lstStyle/>
            <a:p>
              <a:r>
                <a:rPr lang="en-US" sz="3200" b="1" dirty="0">
                  <a:solidFill>
                    <a:srgbClr val="A000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Redeployment</a:t>
              </a: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7C3F408F-D229-4A68-B8F7-860B9F5EAD5E}"/>
                </a:ext>
              </a:extLst>
            </p:cNvPr>
            <p:cNvGrpSpPr/>
            <p:nvPr/>
          </p:nvGrpSpPr>
          <p:grpSpPr>
            <a:xfrm>
              <a:off x="10140392" y="4484125"/>
              <a:ext cx="691652" cy="672714"/>
              <a:chOff x="9554813" y="1278841"/>
              <a:chExt cx="848139" cy="715617"/>
            </a:xfrm>
          </p:grpSpPr>
          <p:sp>
            <p:nvSpPr>
              <p:cNvPr id="140" name="Rounded Rectangle 149">
                <a:extLst>
                  <a:ext uri="{FF2B5EF4-FFF2-40B4-BE49-F238E27FC236}">
                    <a16:creationId xmlns:a16="http://schemas.microsoft.com/office/drawing/2014/main" id="{587F4E45-4FBA-4DDC-A69A-C784E496E148}"/>
                  </a:ext>
                </a:extLst>
              </p:cNvPr>
              <p:cNvSpPr/>
              <p:nvPr/>
            </p:nvSpPr>
            <p:spPr>
              <a:xfrm>
                <a:off x="9554813" y="1278841"/>
                <a:ext cx="848139" cy="715617"/>
              </a:xfrm>
              <a:prstGeom prst="roundRect">
                <a:avLst/>
              </a:prstGeom>
              <a:solidFill>
                <a:srgbClr val="A00054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Curved Right Arrow 150">
                <a:extLst>
                  <a:ext uri="{FF2B5EF4-FFF2-40B4-BE49-F238E27FC236}">
                    <a16:creationId xmlns:a16="http://schemas.microsoft.com/office/drawing/2014/main" id="{F9C710BC-9F07-46EC-AB7C-80C7A63316EF}"/>
                  </a:ext>
                </a:extLst>
              </p:cNvPr>
              <p:cNvSpPr/>
              <p:nvPr/>
            </p:nvSpPr>
            <p:spPr>
              <a:xfrm>
                <a:off x="9700591" y="1417983"/>
                <a:ext cx="530087" cy="463826"/>
              </a:xfrm>
              <a:prstGeom prst="curvedRight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85A77728-F42E-4465-8BB6-7F53FC55DB9D}"/>
              </a:ext>
            </a:extLst>
          </p:cNvPr>
          <p:cNvGrpSpPr/>
          <p:nvPr/>
        </p:nvGrpSpPr>
        <p:grpSpPr>
          <a:xfrm>
            <a:off x="674585" y="4548083"/>
            <a:ext cx="5159155" cy="838415"/>
            <a:chOff x="718970" y="4501291"/>
            <a:chExt cx="5159155" cy="838415"/>
          </a:xfrm>
        </p:grpSpPr>
        <p:sp>
          <p:nvSpPr>
            <p:cNvPr id="156" name="Rounded Rectangle 3">
              <a:extLst>
                <a:ext uri="{FF2B5EF4-FFF2-40B4-BE49-F238E27FC236}">
                  <a16:creationId xmlns:a16="http://schemas.microsoft.com/office/drawing/2014/main" id="{674A01F3-67AD-40C9-9E99-2030288AF747}"/>
                </a:ext>
              </a:extLst>
            </p:cNvPr>
            <p:cNvSpPr/>
            <p:nvPr/>
          </p:nvSpPr>
          <p:spPr>
            <a:xfrm>
              <a:off x="718970" y="4501291"/>
              <a:ext cx="5159155" cy="838415"/>
            </a:xfrm>
            <a:prstGeom prst="roundRect">
              <a:avLst/>
            </a:prstGeom>
            <a:solidFill>
              <a:schemeClr val="bg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ctr"/>
            <a:lstStyle/>
            <a:p>
              <a:r>
                <a:rPr lang="en-US" sz="3200" b="1" dirty="0">
                  <a:solidFill>
                    <a:srgbClr val="A000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4. Independent </a:t>
              </a:r>
            </a:p>
            <a:p>
              <a:r>
                <a:rPr lang="en-US" sz="3200" b="1" dirty="0">
                  <a:solidFill>
                    <a:srgbClr val="A000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	Sector</a:t>
              </a:r>
            </a:p>
          </p:txBody>
        </p: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1F05F754-21A5-4291-91CB-145CB3B16C7C}"/>
                </a:ext>
              </a:extLst>
            </p:cNvPr>
            <p:cNvGrpSpPr/>
            <p:nvPr/>
          </p:nvGrpSpPr>
          <p:grpSpPr>
            <a:xfrm>
              <a:off x="5054511" y="4552483"/>
              <a:ext cx="737038" cy="639942"/>
              <a:chOff x="9114496" y="2835792"/>
              <a:chExt cx="884187" cy="805839"/>
            </a:xfrm>
          </p:grpSpPr>
          <p:sp>
            <p:nvSpPr>
              <p:cNvPr id="158" name="Rounded Rectangle 13">
                <a:extLst>
                  <a:ext uri="{FF2B5EF4-FFF2-40B4-BE49-F238E27FC236}">
                    <a16:creationId xmlns:a16="http://schemas.microsoft.com/office/drawing/2014/main" id="{C99CAF92-9B26-4B2B-99CD-35ADE14BFA8A}"/>
                  </a:ext>
                </a:extLst>
              </p:cNvPr>
              <p:cNvSpPr/>
              <p:nvPr/>
            </p:nvSpPr>
            <p:spPr>
              <a:xfrm>
                <a:off x="9114496" y="2835792"/>
                <a:ext cx="884187" cy="805839"/>
              </a:xfrm>
              <a:prstGeom prst="roundRect">
                <a:avLst/>
              </a:prstGeom>
              <a:solidFill>
                <a:srgbClr val="A00054"/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59" name="Picture 4" descr="Hospital Map Marker Pin Doctor Svg Png Icon Free Download (#493655) -  OnlineWebFonts.COM">
                <a:extLst>
                  <a:ext uri="{FF2B5EF4-FFF2-40B4-BE49-F238E27FC236}">
                    <a16:creationId xmlns:a16="http://schemas.microsoft.com/office/drawing/2014/main" id="{E706E626-B23D-4275-A2F4-63F6ECC0FB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87164" y="2899149"/>
                <a:ext cx="538852" cy="68225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5D67FFEC-2182-481C-84C2-94B205FA36F9}"/>
              </a:ext>
            </a:extLst>
          </p:cNvPr>
          <p:cNvGrpSpPr/>
          <p:nvPr/>
        </p:nvGrpSpPr>
        <p:grpSpPr>
          <a:xfrm>
            <a:off x="786591" y="2882108"/>
            <a:ext cx="5178006" cy="747914"/>
            <a:chOff x="839858" y="3752113"/>
            <a:chExt cx="5178006" cy="747914"/>
          </a:xfrm>
        </p:grpSpPr>
        <p:sp>
          <p:nvSpPr>
            <p:cNvPr id="161" name="Rounded Rectangle 32">
              <a:extLst>
                <a:ext uri="{FF2B5EF4-FFF2-40B4-BE49-F238E27FC236}">
                  <a16:creationId xmlns:a16="http://schemas.microsoft.com/office/drawing/2014/main" id="{33570FFA-C784-4781-AAE9-A56065F90B8D}"/>
                </a:ext>
              </a:extLst>
            </p:cNvPr>
            <p:cNvSpPr/>
            <p:nvPr/>
          </p:nvSpPr>
          <p:spPr>
            <a:xfrm>
              <a:off x="839858" y="3752113"/>
              <a:ext cx="5038267" cy="747914"/>
            </a:xfrm>
            <a:prstGeom prst="roundRect">
              <a:avLst/>
            </a:prstGeom>
            <a:solidFill>
              <a:schemeClr val="bg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Ins="360000" rtlCol="0" anchor="ctr"/>
            <a:lstStyle/>
            <a:p>
              <a:r>
                <a:rPr lang="en-US" sz="3200" b="1" dirty="0">
                  <a:solidFill>
                    <a:srgbClr val="A0005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2. Clinically vulnerable trainees</a:t>
              </a:r>
            </a:p>
          </p:txBody>
        </p: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3B5AFE86-B78F-4163-937B-E9447D62FEE2}"/>
                </a:ext>
              </a:extLst>
            </p:cNvPr>
            <p:cNvGrpSpPr/>
            <p:nvPr/>
          </p:nvGrpSpPr>
          <p:grpSpPr>
            <a:xfrm>
              <a:off x="5116657" y="3808370"/>
              <a:ext cx="901207" cy="651111"/>
              <a:chOff x="10180963" y="3876332"/>
              <a:chExt cx="901207" cy="651111"/>
            </a:xfrm>
          </p:grpSpPr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962C740E-694F-4D8F-BFC8-6478A7DC1AE7}"/>
                  </a:ext>
                </a:extLst>
              </p:cNvPr>
              <p:cNvSpPr txBox="1"/>
              <p:nvPr/>
            </p:nvSpPr>
            <p:spPr>
              <a:xfrm>
                <a:off x="10200042" y="4127333"/>
                <a:ext cx="8821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FiY1</a:t>
                </a:r>
              </a:p>
            </p:txBody>
          </p:sp>
          <p:sp>
            <p:nvSpPr>
              <p:cNvPr id="164" name="Rounded Rectangle 96">
                <a:extLst>
                  <a:ext uri="{FF2B5EF4-FFF2-40B4-BE49-F238E27FC236}">
                    <a16:creationId xmlns:a16="http://schemas.microsoft.com/office/drawing/2014/main" id="{3061C4AC-3261-4CD0-8C7F-413C61FA911A}"/>
                  </a:ext>
                </a:extLst>
              </p:cNvPr>
              <p:cNvSpPr/>
              <p:nvPr/>
            </p:nvSpPr>
            <p:spPr>
              <a:xfrm>
                <a:off x="10180963" y="3876332"/>
                <a:ext cx="675089" cy="637221"/>
              </a:xfrm>
              <a:prstGeom prst="roundRect">
                <a:avLst/>
              </a:prstGeom>
              <a:solidFill>
                <a:srgbClr val="A00054"/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5" name="Heart 164">
                <a:extLst>
                  <a:ext uri="{FF2B5EF4-FFF2-40B4-BE49-F238E27FC236}">
                    <a16:creationId xmlns:a16="http://schemas.microsoft.com/office/drawing/2014/main" id="{5069EBEF-E422-4A4B-9F01-0DEBED6E390C}"/>
                  </a:ext>
                </a:extLst>
              </p:cNvPr>
              <p:cNvSpPr/>
              <p:nvPr/>
            </p:nvSpPr>
            <p:spPr>
              <a:xfrm>
                <a:off x="10282108" y="4082335"/>
                <a:ext cx="419980" cy="362567"/>
              </a:xfrm>
              <a:prstGeom prst="heart">
                <a:avLst/>
              </a:prstGeom>
              <a:solidFill>
                <a:srgbClr val="E28C05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ounded Rectangle 7">
                <a:extLst>
                  <a:ext uri="{FF2B5EF4-FFF2-40B4-BE49-F238E27FC236}">
                    <a16:creationId xmlns:a16="http://schemas.microsoft.com/office/drawing/2014/main" id="{157688E6-B6C2-4A36-83B5-B3A0D22D34C7}"/>
                  </a:ext>
                </a:extLst>
              </p:cNvPr>
              <p:cNvSpPr/>
              <p:nvPr/>
            </p:nvSpPr>
            <p:spPr>
              <a:xfrm>
                <a:off x="10282108" y="3976356"/>
                <a:ext cx="419980" cy="312395"/>
              </a:xfrm>
              <a:prstGeom prst="roundRect">
                <a:avLst/>
              </a:prstGeom>
              <a:solidFill>
                <a:srgbClr val="E28C05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Heart 166">
                <a:extLst>
                  <a:ext uri="{FF2B5EF4-FFF2-40B4-BE49-F238E27FC236}">
                    <a16:creationId xmlns:a16="http://schemas.microsoft.com/office/drawing/2014/main" id="{F0C9335E-23E9-42E1-B1A1-DE6AD123C90D}"/>
                  </a:ext>
                </a:extLst>
              </p:cNvPr>
              <p:cNvSpPr/>
              <p:nvPr/>
            </p:nvSpPr>
            <p:spPr>
              <a:xfrm>
                <a:off x="10341782" y="4205050"/>
                <a:ext cx="308957" cy="167530"/>
              </a:xfrm>
              <a:prstGeom prst="heart">
                <a:avLst/>
              </a:prstGeom>
              <a:solidFill>
                <a:srgbClr val="E28C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8798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741B207-9F78-5F43-B96E-6FFFC1561AC8}"/>
              </a:ext>
            </a:extLst>
          </p:cNvPr>
          <p:cNvSpPr/>
          <p:nvPr/>
        </p:nvSpPr>
        <p:spPr>
          <a:xfrm>
            <a:off x="2471530" y="2398641"/>
            <a:ext cx="6937512" cy="1391478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r>
              <a:rPr lang="en-US" sz="54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Wellbeing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C76A88E-98A9-A442-A752-FBC9C5FD2254}"/>
              </a:ext>
            </a:extLst>
          </p:cNvPr>
          <p:cNvSpPr/>
          <p:nvPr/>
        </p:nvSpPr>
        <p:spPr>
          <a:xfrm>
            <a:off x="8219657" y="5519533"/>
            <a:ext cx="3677475" cy="1179443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F5FECF-7045-B742-82AB-D2D6CF2D941F}"/>
              </a:ext>
            </a:extLst>
          </p:cNvPr>
          <p:cNvSpPr txBox="1"/>
          <p:nvPr/>
        </p:nvSpPr>
        <p:spPr>
          <a:xfrm>
            <a:off x="8319053" y="5693755"/>
            <a:ext cx="3578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  <a:p>
            <a:r>
              <a:rPr lang="en-US" sz="2400" b="1" dirty="0" err="1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Heeyh.faq@hee.nhs.uk</a:t>
            </a:r>
            <a:endParaRPr lang="en-US" sz="24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0B1E927-D627-5D4A-801D-C8AE7749B7EA}"/>
              </a:ext>
            </a:extLst>
          </p:cNvPr>
          <p:cNvGrpSpPr/>
          <p:nvPr/>
        </p:nvGrpSpPr>
        <p:grpSpPr>
          <a:xfrm>
            <a:off x="8319053" y="2713383"/>
            <a:ext cx="848139" cy="715617"/>
            <a:chOff x="9568069" y="5539407"/>
            <a:chExt cx="848139" cy="715617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1D3C7A17-5F9F-2948-B0EE-8B60B7A07D32}"/>
                </a:ext>
              </a:extLst>
            </p:cNvPr>
            <p:cNvSpPr/>
            <p:nvPr/>
          </p:nvSpPr>
          <p:spPr>
            <a:xfrm>
              <a:off x="9568069" y="5539407"/>
              <a:ext cx="848139" cy="715617"/>
            </a:xfrm>
            <a:prstGeom prst="roundRect">
              <a:avLst/>
            </a:prstGeom>
            <a:solidFill>
              <a:srgbClr val="A00054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iley Face 14">
              <a:extLst>
                <a:ext uri="{FF2B5EF4-FFF2-40B4-BE49-F238E27FC236}">
                  <a16:creationId xmlns:a16="http://schemas.microsoft.com/office/drawing/2014/main" id="{37D8A681-ECCF-F54A-BFF0-E4E6D49713CA}"/>
                </a:ext>
              </a:extLst>
            </p:cNvPr>
            <p:cNvSpPr/>
            <p:nvPr/>
          </p:nvSpPr>
          <p:spPr>
            <a:xfrm>
              <a:off x="9720469" y="5685183"/>
              <a:ext cx="516834" cy="450574"/>
            </a:xfrm>
            <a:prstGeom prst="smileyFace">
              <a:avLst/>
            </a:prstGeom>
            <a:solidFill>
              <a:srgbClr val="A00054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7167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9371E1F-994C-0140-8CA4-C314E28BA132}"/>
              </a:ext>
            </a:extLst>
          </p:cNvPr>
          <p:cNvSpPr txBox="1"/>
          <p:nvPr/>
        </p:nvSpPr>
        <p:spPr>
          <a:xfrm>
            <a:off x="3567523" y="11171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966AF9-EA32-B747-9630-16D3F361F21A}"/>
              </a:ext>
            </a:extLst>
          </p:cNvPr>
          <p:cNvSpPr/>
          <p:nvPr/>
        </p:nvSpPr>
        <p:spPr>
          <a:xfrm>
            <a:off x="0" y="14514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C4DC8CB-DB81-F84D-B7B5-A806144B2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660" y="0"/>
            <a:ext cx="9134164" cy="684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313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DAEBEE4-F2DB-AB4B-8B48-79686DB46C3E}"/>
              </a:ext>
            </a:extLst>
          </p:cNvPr>
          <p:cNvSpPr/>
          <p:nvPr/>
        </p:nvSpPr>
        <p:spPr>
          <a:xfrm>
            <a:off x="570917" y="365125"/>
            <a:ext cx="5038267" cy="716758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r>
              <a:rPr lang="en-US" sz="32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Wellbeing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673FCD7-2368-1F41-80D3-7402AA6E8D2D}"/>
              </a:ext>
            </a:extLst>
          </p:cNvPr>
          <p:cNvGrpSpPr/>
          <p:nvPr/>
        </p:nvGrpSpPr>
        <p:grpSpPr>
          <a:xfrm>
            <a:off x="4840552" y="428697"/>
            <a:ext cx="685546" cy="594113"/>
            <a:chOff x="9568069" y="5539407"/>
            <a:chExt cx="848139" cy="715617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F5D75F11-EF26-E349-ADE5-71C5C4ECBC1D}"/>
                </a:ext>
              </a:extLst>
            </p:cNvPr>
            <p:cNvSpPr/>
            <p:nvPr/>
          </p:nvSpPr>
          <p:spPr>
            <a:xfrm>
              <a:off x="9568069" y="5539407"/>
              <a:ext cx="848139" cy="715617"/>
            </a:xfrm>
            <a:prstGeom prst="roundRect">
              <a:avLst/>
            </a:prstGeom>
            <a:solidFill>
              <a:srgbClr val="A00054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iley Face 6">
              <a:extLst>
                <a:ext uri="{FF2B5EF4-FFF2-40B4-BE49-F238E27FC236}">
                  <a16:creationId xmlns:a16="http://schemas.microsoft.com/office/drawing/2014/main" id="{A12E05D5-8C0F-384A-BEC7-C26C090EADF4}"/>
                </a:ext>
              </a:extLst>
            </p:cNvPr>
            <p:cNvSpPr/>
            <p:nvPr/>
          </p:nvSpPr>
          <p:spPr>
            <a:xfrm>
              <a:off x="9720469" y="5685183"/>
              <a:ext cx="516834" cy="450574"/>
            </a:xfrm>
            <a:prstGeom prst="smileyFace">
              <a:avLst/>
            </a:prstGeom>
            <a:solidFill>
              <a:srgbClr val="A00054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9371E1F-994C-0140-8CA4-C314E28BA132}"/>
              </a:ext>
            </a:extLst>
          </p:cNvPr>
          <p:cNvSpPr txBox="1"/>
          <p:nvPr/>
        </p:nvSpPr>
        <p:spPr>
          <a:xfrm>
            <a:off x="3567523" y="11171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1EE48FB-9BF8-AC46-85C4-F5C4C0DAA792}"/>
              </a:ext>
            </a:extLst>
          </p:cNvPr>
          <p:cNvSpPr/>
          <p:nvPr/>
        </p:nvSpPr>
        <p:spPr>
          <a:xfrm>
            <a:off x="570917" y="3238621"/>
            <a:ext cx="3181335" cy="785879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r>
              <a:rPr lang="en-US" sz="28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Coaching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471D688-AFBF-1E46-B922-A607D2D7703D}"/>
              </a:ext>
            </a:extLst>
          </p:cNvPr>
          <p:cNvSpPr/>
          <p:nvPr/>
        </p:nvSpPr>
        <p:spPr>
          <a:xfrm>
            <a:off x="570915" y="4550622"/>
            <a:ext cx="3181335" cy="780473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r>
              <a:rPr lang="en-US" sz="28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 support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D7D4C3-489A-0D47-BCB0-C59AC1F8C9B2}"/>
              </a:ext>
            </a:extLst>
          </p:cNvPr>
          <p:cNvSpPr/>
          <p:nvPr/>
        </p:nvSpPr>
        <p:spPr>
          <a:xfrm>
            <a:off x="501640" y="1271789"/>
            <a:ext cx="8087027" cy="37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3893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https://www.yorksandhumberdeanery.nhs.uk/covid-19-hee-yh-information</a:t>
            </a:r>
            <a:endParaRPr lang="en-US" b="1" dirty="0">
              <a:solidFill>
                <a:srgbClr val="0038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9C9A775-8B5C-3D4C-BD3C-14D043E80AB0}"/>
              </a:ext>
            </a:extLst>
          </p:cNvPr>
          <p:cNvSpPr/>
          <p:nvPr/>
        </p:nvSpPr>
        <p:spPr>
          <a:xfrm>
            <a:off x="3906979" y="3228437"/>
            <a:ext cx="7566636" cy="809369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ctr"/>
            <a:r>
              <a:rPr lang="en-US" sz="2000" dirty="0">
                <a:solidFill>
                  <a:srgbClr val="0091C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Coaching.yh@hee.nhs.uk</a:t>
            </a:r>
            <a:endParaRPr lang="en-US" sz="2000" dirty="0">
              <a:solidFill>
                <a:srgbClr val="0091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3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include your full name, Trust, Grade, Specialty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FFDFC2C-73B9-CF45-A29B-5931D25A6D54}"/>
              </a:ext>
            </a:extLst>
          </p:cNvPr>
          <p:cNvSpPr/>
          <p:nvPr/>
        </p:nvSpPr>
        <p:spPr>
          <a:xfrm>
            <a:off x="3906978" y="4550621"/>
            <a:ext cx="7566636" cy="809369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ctr"/>
            <a:r>
              <a:rPr lang="en-US" sz="2000" dirty="0">
                <a:solidFill>
                  <a:srgbClr val="0091C9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Peersupport.yh@hee.nhs.uk</a:t>
            </a:r>
            <a:endParaRPr lang="en-US" sz="2000" dirty="0">
              <a:solidFill>
                <a:srgbClr val="0091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3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include your full name, Trust, Grade, Specialty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260697E-FB93-E14B-8BB1-A596F52CD325}"/>
              </a:ext>
            </a:extLst>
          </p:cNvPr>
          <p:cNvSpPr/>
          <p:nvPr/>
        </p:nvSpPr>
        <p:spPr>
          <a:xfrm>
            <a:off x="570915" y="1816772"/>
            <a:ext cx="3181337" cy="1000236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r>
              <a:rPr lang="en-US" sz="24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Psychological support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82392FB-0938-0744-8845-C40D29E7CF9F}"/>
              </a:ext>
            </a:extLst>
          </p:cNvPr>
          <p:cNvSpPr/>
          <p:nvPr/>
        </p:nvSpPr>
        <p:spPr>
          <a:xfrm>
            <a:off x="3906979" y="1839494"/>
            <a:ext cx="7566636" cy="1000236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r>
              <a:rPr lang="en-US" sz="2000" dirty="0">
                <a:solidFill>
                  <a:srgbClr val="003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Yorkshire: </a:t>
            </a:r>
            <a:r>
              <a:rPr lang="en-GB" sz="2000" u="sng" dirty="0">
                <a:solidFill>
                  <a:srgbClr val="0091C9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workplace.wellbeing@shsc.nhs.uk</a:t>
            </a:r>
            <a:r>
              <a:rPr lang="en-GB" sz="2000" u="sng" dirty="0">
                <a:solidFill>
                  <a:srgbClr val="0091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000" dirty="0">
                <a:solidFill>
                  <a:srgbClr val="003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 Yorkshire, North Yorkshire, and East coast: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2000" dirty="0">
                <a:solidFill>
                  <a:srgbClr val="0091C9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taketime@leeds.ac.uk</a:t>
            </a:r>
            <a:endParaRPr lang="en-US" sz="2000" dirty="0">
              <a:solidFill>
                <a:srgbClr val="0091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412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741B207-9F78-5F43-B96E-6FFFC1561AC8}"/>
              </a:ext>
            </a:extLst>
          </p:cNvPr>
          <p:cNvSpPr/>
          <p:nvPr/>
        </p:nvSpPr>
        <p:spPr>
          <a:xfrm>
            <a:off x="2471530" y="2398641"/>
            <a:ext cx="6937512" cy="1391478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ctr"/>
            <a:r>
              <a:rPr lang="en-US" sz="44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Clinically Extremely Vulnerable Trainees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C76A88E-98A9-A442-A752-FBC9C5FD2254}"/>
              </a:ext>
            </a:extLst>
          </p:cNvPr>
          <p:cNvSpPr/>
          <p:nvPr/>
        </p:nvSpPr>
        <p:spPr>
          <a:xfrm>
            <a:off x="8219657" y="5519533"/>
            <a:ext cx="3677475" cy="1179443"/>
          </a:xfrm>
          <a:prstGeom prst="roundRect">
            <a:avLst/>
          </a:prstGeom>
          <a:solidFill>
            <a:schemeClr val="bg1"/>
          </a:solidFill>
          <a:ln w="63500"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F5FECF-7045-B742-82AB-D2D6CF2D941F}"/>
              </a:ext>
            </a:extLst>
          </p:cNvPr>
          <p:cNvSpPr txBox="1"/>
          <p:nvPr/>
        </p:nvSpPr>
        <p:spPr>
          <a:xfrm>
            <a:off x="8319053" y="5693755"/>
            <a:ext cx="3578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  <a:p>
            <a:r>
              <a:rPr lang="en-US" sz="2400" b="1" dirty="0" err="1">
                <a:solidFill>
                  <a:srgbClr val="A000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Heeyh.faq@hee.nhs.uk</a:t>
            </a:r>
            <a:endParaRPr lang="en-US" sz="2400" b="1" dirty="0">
              <a:solidFill>
                <a:srgbClr val="A000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52ACFA-1B70-0246-BAA7-A0F29EBD7122}"/>
              </a:ext>
            </a:extLst>
          </p:cNvPr>
          <p:cNvSpPr txBox="1"/>
          <p:nvPr/>
        </p:nvSpPr>
        <p:spPr>
          <a:xfrm>
            <a:off x="8104938" y="2880055"/>
            <a:ext cx="996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FiY1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A4E07CF-B780-4F41-A623-10E612C1E6D8}"/>
              </a:ext>
            </a:extLst>
          </p:cNvPr>
          <p:cNvSpPr/>
          <p:nvPr/>
        </p:nvSpPr>
        <p:spPr>
          <a:xfrm>
            <a:off x="8606359" y="2979820"/>
            <a:ext cx="804856" cy="770931"/>
          </a:xfrm>
          <a:prstGeom prst="roundRect">
            <a:avLst/>
          </a:prstGeom>
          <a:solidFill>
            <a:srgbClr val="A0005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art 9">
            <a:extLst>
              <a:ext uri="{FF2B5EF4-FFF2-40B4-BE49-F238E27FC236}">
                <a16:creationId xmlns:a16="http://schemas.microsoft.com/office/drawing/2014/main" id="{C6889842-8E06-2343-96C2-5D4F97B75A87}"/>
              </a:ext>
            </a:extLst>
          </p:cNvPr>
          <p:cNvSpPr/>
          <p:nvPr/>
        </p:nvSpPr>
        <p:spPr>
          <a:xfrm>
            <a:off x="8801714" y="3305127"/>
            <a:ext cx="478030" cy="386774"/>
          </a:xfrm>
          <a:prstGeom prst="heart">
            <a:avLst/>
          </a:prstGeom>
          <a:solidFill>
            <a:srgbClr val="E28C0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2CFE477-6C41-A347-A3C4-35C1F608F3BB}"/>
              </a:ext>
            </a:extLst>
          </p:cNvPr>
          <p:cNvSpPr/>
          <p:nvPr/>
        </p:nvSpPr>
        <p:spPr>
          <a:xfrm>
            <a:off x="8798980" y="3153665"/>
            <a:ext cx="474597" cy="364391"/>
          </a:xfrm>
          <a:prstGeom prst="roundRect">
            <a:avLst/>
          </a:prstGeom>
          <a:solidFill>
            <a:srgbClr val="E28C0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art 11">
            <a:extLst>
              <a:ext uri="{FF2B5EF4-FFF2-40B4-BE49-F238E27FC236}">
                <a16:creationId xmlns:a16="http://schemas.microsoft.com/office/drawing/2014/main" id="{68B50432-1500-FB44-B85D-9EC8DB31AB57}"/>
              </a:ext>
            </a:extLst>
          </p:cNvPr>
          <p:cNvSpPr/>
          <p:nvPr/>
        </p:nvSpPr>
        <p:spPr>
          <a:xfrm>
            <a:off x="8855289" y="3409692"/>
            <a:ext cx="377488" cy="221275"/>
          </a:xfrm>
          <a:prstGeom prst="heart">
            <a:avLst/>
          </a:prstGeom>
          <a:solidFill>
            <a:srgbClr val="E28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70205" y="4015947"/>
            <a:ext cx="6838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L Marshall (CT2 Psychiatry) &amp; </a:t>
            </a:r>
          </a:p>
          <a:p>
            <a:pPr algn="ctr"/>
            <a:r>
              <a:rPr lang="en-GB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S Chiu (ST5 Ophthalmology)</a:t>
            </a:r>
          </a:p>
        </p:txBody>
      </p:sp>
    </p:spTree>
    <p:extLst>
      <p:ext uri="{BB962C8B-B14F-4D97-AF65-F5344CB8AC3E}">
        <p14:creationId xmlns:p14="http://schemas.microsoft.com/office/powerpoint/2010/main" val="3231740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F81416B199874190C63BFD88F03181" ma:contentTypeVersion="7" ma:contentTypeDescription="Create a new document." ma:contentTypeScope="" ma:versionID="77b023268450f8989cedfed3289237c8">
  <xsd:schema xmlns:xsd="http://www.w3.org/2001/XMLSchema" xmlns:xs="http://www.w3.org/2001/XMLSchema" xmlns:p="http://schemas.microsoft.com/office/2006/metadata/properties" xmlns:ns3="8cd1c84c-580b-4ecc-a37a-788d23fc107e" xmlns:ns4="4a7be720-02c4-4e3b-8e2a-7f9dc6c48216" targetNamespace="http://schemas.microsoft.com/office/2006/metadata/properties" ma:root="true" ma:fieldsID="49aa1e696b34f85674349318852c2261" ns3:_="" ns4:_="">
    <xsd:import namespace="8cd1c84c-580b-4ecc-a37a-788d23fc107e"/>
    <xsd:import namespace="4a7be720-02c4-4e3b-8e2a-7f9dc6c4821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d1c84c-580b-4ecc-a37a-788d23fc10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7be720-02c4-4e3b-8e2a-7f9dc6c4821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6B2D00-2CA4-4370-905B-2B3202C2FD85}">
  <ds:schemaRefs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4a7be720-02c4-4e3b-8e2a-7f9dc6c48216"/>
    <ds:schemaRef ds:uri="http://schemas.openxmlformats.org/package/2006/metadata/core-properties"/>
    <ds:schemaRef ds:uri="8cd1c84c-580b-4ecc-a37a-788d23fc107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C7CCDD4-8777-403E-8ABD-2AAAD57991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769CC2-3B41-46EC-9D21-8BE986633B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d1c84c-580b-4ecc-a37a-788d23fc107e"/>
    <ds:schemaRef ds:uri="4a7be720-02c4-4e3b-8e2a-7f9dc6c482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929</Words>
  <Application>Microsoft Office PowerPoint</Application>
  <PresentationFormat>Widescreen</PresentationFormat>
  <Paragraphs>152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Arial</vt:lpstr>
      <vt:lpstr>Calibri</vt:lpstr>
      <vt:lpstr>Calibri Light</vt:lpstr>
      <vt:lpstr>Wingdings</vt:lpstr>
      <vt:lpstr>Office Theme</vt:lpstr>
      <vt:lpstr>2_Office Theme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Acquiring training in the independent sector</vt:lpstr>
      <vt:lpstr>PowerPoint Presentation</vt:lpstr>
      <vt:lpstr>Changes this year……</vt:lpstr>
      <vt:lpstr>Key dates (medical recruitment)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Viggars</dc:creator>
  <cp:lastModifiedBy>Tom Mackrell</cp:lastModifiedBy>
  <cp:revision>12</cp:revision>
  <dcterms:created xsi:type="dcterms:W3CDTF">2020-10-30T14:21:05Z</dcterms:created>
  <dcterms:modified xsi:type="dcterms:W3CDTF">2020-11-03T10:25:27Z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0x0101000FF81416B199874190C63BFD88F03181</vt:lpwstr>
  </property>
</Properties>
</file>