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3"/>
  </p:notesMasterIdLst>
  <p:sldIdLst>
    <p:sldId id="256" r:id="rId2"/>
    <p:sldId id="269" r:id="rId3"/>
    <p:sldId id="257" r:id="rId4"/>
    <p:sldId id="272" r:id="rId5"/>
    <p:sldId id="260" r:id="rId6"/>
    <p:sldId id="274" r:id="rId7"/>
    <p:sldId id="275" r:id="rId8"/>
    <p:sldId id="266" r:id="rId9"/>
    <p:sldId id="259" r:id="rId10"/>
    <p:sldId id="273"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306" autoAdjust="0"/>
  </p:normalViewPr>
  <p:slideViewPr>
    <p:cSldViewPr snapToGrid="0">
      <p:cViewPr varScale="1">
        <p:scale>
          <a:sx n="80" d="100"/>
          <a:sy n="80"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9231D3-ED89-4C9A-B1A9-165715AD2BFB}" type="datetimeFigureOut">
              <a:rPr lang="en-GB" smtClean="0"/>
              <a:t>28/01/2020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72D7B1-94F4-4991-864B-AAC50266E478}" type="slidenum">
              <a:rPr lang="en-GB" smtClean="0"/>
              <a:t>‹#›</a:t>
            </a:fld>
            <a:endParaRPr lang="en-GB"/>
          </a:p>
        </p:txBody>
      </p:sp>
    </p:spTree>
    <p:extLst>
      <p:ext uri="{BB962C8B-B14F-4D97-AF65-F5344CB8AC3E}">
        <p14:creationId xmlns:p14="http://schemas.microsoft.com/office/powerpoint/2010/main" val="426358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dirty="0"/>
              <a:t>The new GP curriculum recognises that GPs need to understand </a:t>
            </a:r>
            <a:r>
              <a:rPr lang="en-US" sz="1200" i="0" dirty="0"/>
              <a:t>the potentials and limitations of the community in which they work and its character in terms of socio-economic and health features. The GP is in a position to consider many of the issues and how they interrelate, and the importance of this within the practice and the wider community.</a:t>
            </a:r>
            <a:endParaRPr lang="en-GB" i="0" dirty="0"/>
          </a:p>
        </p:txBody>
      </p:sp>
      <p:sp>
        <p:nvSpPr>
          <p:cNvPr id="4" name="Slide Number Placeholder 3"/>
          <p:cNvSpPr>
            <a:spLocks noGrp="1"/>
          </p:cNvSpPr>
          <p:nvPr>
            <p:ph type="sldNum" sz="quarter" idx="5"/>
          </p:nvPr>
        </p:nvSpPr>
        <p:spPr/>
        <p:txBody>
          <a:bodyPr/>
          <a:lstStyle/>
          <a:p>
            <a:fld id="{8F72D7B1-94F4-4991-864B-AAC50266E478}" type="slidenum">
              <a:rPr lang="en-GB" smtClean="0"/>
              <a:t>2</a:t>
            </a:fld>
            <a:endParaRPr lang="en-GB"/>
          </a:p>
        </p:txBody>
      </p:sp>
    </p:spTree>
    <p:extLst>
      <p:ext uri="{BB962C8B-B14F-4D97-AF65-F5344CB8AC3E}">
        <p14:creationId xmlns:p14="http://schemas.microsoft.com/office/powerpoint/2010/main" val="421071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‘Community orientation’ in the RCGP curriculum states that all trainees should be able understand the communities they are working in; this includes  </a:t>
            </a:r>
            <a:r>
              <a:rPr lang="en-US" sz="1200" dirty="0"/>
              <a:t>the cultural, occupational, epidemiological, environmental, economic and social factors and the relevant characteristics of ‘at-risk’ groups. It also includes understanding the health inequalities that exist within and between communities.</a:t>
            </a:r>
          </a:p>
          <a:p>
            <a:pPr marL="171450" indent="-171450">
              <a:buFontTx/>
              <a:buChar char="-"/>
            </a:pPr>
            <a:r>
              <a:rPr lang="en-GB" sz="2000" dirty="0"/>
              <a:t>There has recently been an increased emphasis on social prescribing. With the introduction of primary care networks, all practices should have access to a social prescribing link worker. For social prescribing to be of maximum benefit, it is important that GPs understand the context in which patients live and have an understanding of the process of social prescribing and the organisations supporting patients in the community.</a:t>
            </a:r>
          </a:p>
          <a:p>
            <a:pPr marL="171450" indent="-171450">
              <a:buFontTx/>
              <a:buChar char="-"/>
            </a:pPr>
            <a:r>
              <a:rPr lang="en-GB" sz="2000" dirty="0"/>
              <a:t>A pilot of community placements in Rotherham in 2018 received positive feedback from the trainees and organisations. </a:t>
            </a:r>
          </a:p>
          <a:p>
            <a:pPr marL="171450" indent="-171450">
              <a:buFontTx/>
              <a:buChar char="-"/>
            </a:pPr>
            <a:endParaRPr lang="en-US" sz="1200" dirty="0"/>
          </a:p>
        </p:txBody>
      </p:sp>
      <p:sp>
        <p:nvSpPr>
          <p:cNvPr id="4" name="Slide Number Placeholder 3"/>
          <p:cNvSpPr>
            <a:spLocks noGrp="1"/>
          </p:cNvSpPr>
          <p:nvPr>
            <p:ph type="sldNum" sz="quarter" idx="5"/>
          </p:nvPr>
        </p:nvSpPr>
        <p:spPr/>
        <p:txBody>
          <a:bodyPr/>
          <a:lstStyle/>
          <a:p>
            <a:fld id="{8F72D7B1-94F4-4991-864B-AAC50266E478}" type="slidenum">
              <a:rPr lang="en-GB" smtClean="0"/>
              <a:t>5</a:t>
            </a:fld>
            <a:endParaRPr lang="en-GB"/>
          </a:p>
        </p:txBody>
      </p:sp>
    </p:spTree>
    <p:extLst>
      <p:ext uri="{BB962C8B-B14F-4D97-AF65-F5344CB8AC3E}">
        <p14:creationId xmlns:p14="http://schemas.microsoft.com/office/powerpoint/2010/main" val="515902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F72D7B1-94F4-4991-864B-AAC50266E478}" type="slidenum">
              <a:rPr lang="en-GB" smtClean="0"/>
              <a:t>6</a:t>
            </a:fld>
            <a:endParaRPr lang="en-GB"/>
          </a:p>
        </p:txBody>
      </p:sp>
    </p:spTree>
    <p:extLst>
      <p:ext uri="{BB962C8B-B14F-4D97-AF65-F5344CB8AC3E}">
        <p14:creationId xmlns:p14="http://schemas.microsoft.com/office/powerpoint/2010/main" val="3237555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video demonstrates the positive impact third sector organisations can have on patients and communities.</a:t>
            </a:r>
          </a:p>
        </p:txBody>
      </p:sp>
      <p:sp>
        <p:nvSpPr>
          <p:cNvPr id="4" name="Slide Number Placeholder 3"/>
          <p:cNvSpPr>
            <a:spLocks noGrp="1"/>
          </p:cNvSpPr>
          <p:nvPr>
            <p:ph type="sldNum" sz="quarter" idx="5"/>
          </p:nvPr>
        </p:nvSpPr>
        <p:spPr/>
        <p:txBody>
          <a:bodyPr/>
          <a:lstStyle/>
          <a:p>
            <a:fld id="{8F72D7B1-94F4-4991-864B-AAC50266E478}" type="slidenum">
              <a:rPr lang="en-GB" smtClean="0"/>
              <a:t>8</a:t>
            </a:fld>
            <a:endParaRPr lang="en-GB"/>
          </a:p>
        </p:txBody>
      </p:sp>
    </p:spTree>
    <p:extLst>
      <p:ext uri="{BB962C8B-B14F-4D97-AF65-F5344CB8AC3E}">
        <p14:creationId xmlns:p14="http://schemas.microsoft.com/office/powerpoint/2010/main" val="2695843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sz="1200" dirty="0"/>
              <a:t>Some trainees may opt to spend half day with a the social prescribing link worker (assessing patients, triaging referrals etc) and one half day with an organisation as opposed to two half days with an organisation</a:t>
            </a:r>
          </a:p>
          <a:p>
            <a:pPr marL="171450" indent="-171450">
              <a:buFontTx/>
              <a:buChar char="-"/>
            </a:pPr>
            <a:r>
              <a:rPr lang="en-GB" sz="1200" dirty="0"/>
              <a:t>The community placements guide has advice on making contact with the organisation, advice on getting the most out of community placements and on how they will be assessed </a:t>
            </a:r>
            <a:endParaRPr lang="en-GB" dirty="0"/>
          </a:p>
        </p:txBody>
      </p:sp>
      <p:sp>
        <p:nvSpPr>
          <p:cNvPr id="4" name="Slide Number Placeholder 3"/>
          <p:cNvSpPr>
            <a:spLocks noGrp="1"/>
          </p:cNvSpPr>
          <p:nvPr>
            <p:ph type="sldNum" sz="quarter" idx="5"/>
          </p:nvPr>
        </p:nvSpPr>
        <p:spPr/>
        <p:txBody>
          <a:bodyPr/>
          <a:lstStyle/>
          <a:p>
            <a:fld id="{8F72D7B1-94F4-4991-864B-AAC50266E478}" type="slidenum">
              <a:rPr lang="en-GB" smtClean="0"/>
              <a:t>9</a:t>
            </a:fld>
            <a:endParaRPr lang="en-GB"/>
          </a:p>
        </p:txBody>
      </p:sp>
    </p:spTree>
    <p:extLst>
      <p:ext uri="{BB962C8B-B14F-4D97-AF65-F5344CB8AC3E}">
        <p14:creationId xmlns:p14="http://schemas.microsoft.com/office/powerpoint/2010/main" val="177515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Trainees will be sent a pre and post placement questionnaire, this should only take a couple of minutes to complete. Sent via email. </a:t>
            </a:r>
            <a:r>
              <a:rPr lang="en-GB" b="1" dirty="0"/>
              <a:t>This is the first year community placements are taking place, we are keen to hear your feedback, if you have any particularly positive or negative experiences please feed this back to that we can use this information to improve community placements. </a:t>
            </a:r>
            <a:endParaRPr lang="en-GB" dirty="0"/>
          </a:p>
          <a:p>
            <a:endParaRPr lang="en-GB" dirty="0"/>
          </a:p>
          <a:p>
            <a:r>
              <a:rPr lang="en-GB" dirty="0"/>
              <a:t>- Trainees will be required to complete a </a:t>
            </a:r>
            <a:r>
              <a:rPr lang="en-GB" b="1" u="sng" dirty="0"/>
              <a:t>reflective piece </a:t>
            </a:r>
            <a:r>
              <a:rPr lang="en-GB" dirty="0"/>
              <a:t>about their experience of community placements using a standardised form and this must be uploaded to their </a:t>
            </a:r>
            <a:r>
              <a:rPr lang="en-GB" dirty="0" err="1"/>
              <a:t>Eportfolio</a:t>
            </a:r>
            <a:r>
              <a:rPr lang="en-GB" dirty="0"/>
              <a:t>. This is an NOE workbook requirement. You will be sent a template of the form to use. </a:t>
            </a:r>
          </a:p>
          <a:p>
            <a:endParaRPr lang="en-GB" dirty="0"/>
          </a:p>
          <a:p>
            <a:r>
              <a:rPr lang="en-GB" dirty="0"/>
              <a:t>- All trainees will present their experience and learning back to their VTS/HDR groups at a designated session.</a:t>
            </a:r>
          </a:p>
          <a:p>
            <a:endParaRPr lang="en-GB" dirty="0"/>
          </a:p>
          <a:p>
            <a:r>
              <a:rPr lang="en-GB" dirty="0"/>
              <a:t>- Trainees will be expected to feedback their experiences and learning to their practice. </a:t>
            </a:r>
          </a:p>
          <a:p>
            <a:endParaRPr lang="en-GB" dirty="0"/>
          </a:p>
        </p:txBody>
      </p:sp>
      <p:sp>
        <p:nvSpPr>
          <p:cNvPr id="4" name="Slide Number Placeholder 3"/>
          <p:cNvSpPr>
            <a:spLocks noGrp="1"/>
          </p:cNvSpPr>
          <p:nvPr>
            <p:ph type="sldNum" sz="quarter" idx="5"/>
          </p:nvPr>
        </p:nvSpPr>
        <p:spPr/>
        <p:txBody>
          <a:bodyPr/>
          <a:lstStyle/>
          <a:p>
            <a:fld id="{8F72D7B1-94F4-4991-864B-AAC50266E478}" type="slidenum">
              <a:rPr lang="en-GB" smtClean="0"/>
              <a:t>10</a:t>
            </a:fld>
            <a:endParaRPr lang="en-GB"/>
          </a:p>
        </p:txBody>
      </p:sp>
    </p:spTree>
    <p:extLst>
      <p:ext uri="{BB962C8B-B14F-4D97-AF65-F5344CB8AC3E}">
        <p14:creationId xmlns:p14="http://schemas.microsoft.com/office/powerpoint/2010/main" val="638965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182305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201529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23234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979111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0716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1253924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331636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35080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1962732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5B6E51-E631-4DD4-90FD-E1103C41E11D}" type="datetimeFigureOut">
              <a:rPr lang="en-GB" smtClean="0"/>
              <a:t>28/01/2020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321484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5B6E51-E631-4DD4-90FD-E1103C41E11D}" type="datetimeFigureOut">
              <a:rPr lang="en-GB" smtClean="0"/>
              <a:t>28/01/2020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284573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5B6E51-E631-4DD4-90FD-E1103C41E11D}" type="datetimeFigureOut">
              <a:rPr lang="en-GB" smtClean="0"/>
              <a:t>28/01/2020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173422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5B6E51-E631-4DD4-90FD-E1103C41E11D}" type="datetimeFigureOut">
              <a:rPr lang="en-GB" smtClean="0"/>
              <a:t>28/01/2020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339730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B6E51-E631-4DD4-90FD-E1103C41E11D}" type="datetimeFigureOut">
              <a:rPr lang="en-GB" smtClean="0"/>
              <a:t>28/01/2020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2854160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5B6E51-E631-4DD4-90FD-E1103C41E11D}" type="datetimeFigureOut">
              <a:rPr lang="en-GB" smtClean="0"/>
              <a:t>28/01/2020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308475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5B6E51-E631-4DD4-90FD-E1103C41E11D}" type="datetimeFigureOut">
              <a:rPr lang="en-GB" smtClean="0"/>
              <a:t>28/01/2020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B2E8A3-2320-4AD0-A3AF-8F83ED252061}" type="slidenum">
              <a:rPr lang="en-GB" smtClean="0"/>
              <a:t>‹#›</a:t>
            </a:fld>
            <a:endParaRPr lang="en-GB"/>
          </a:p>
        </p:txBody>
      </p:sp>
    </p:spTree>
    <p:extLst>
      <p:ext uri="{BB962C8B-B14F-4D97-AF65-F5344CB8AC3E}">
        <p14:creationId xmlns:p14="http://schemas.microsoft.com/office/powerpoint/2010/main" val="145598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5B6E51-E631-4DD4-90FD-E1103C41E11D}" type="datetimeFigureOut">
              <a:rPr lang="en-GB" smtClean="0"/>
              <a:t>28/01/2020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B2E8A3-2320-4AD0-A3AF-8F83ED252061}" type="slidenum">
              <a:rPr lang="en-GB" smtClean="0"/>
              <a:t>‹#›</a:t>
            </a:fld>
            <a:endParaRPr lang="en-GB"/>
          </a:p>
        </p:txBody>
      </p:sp>
    </p:spTree>
    <p:extLst>
      <p:ext uri="{BB962C8B-B14F-4D97-AF65-F5344CB8AC3E}">
        <p14:creationId xmlns:p14="http://schemas.microsoft.com/office/powerpoint/2010/main" val="239681382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vimeo.com/283913323/2f718c6952"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2B81B-868D-4B1B-8240-583214B4415C}"/>
              </a:ext>
            </a:extLst>
          </p:cNvPr>
          <p:cNvSpPr>
            <a:spLocks noGrp="1"/>
          </p:cNvSpPr>
          <p:nvPr>
            <p:ph type="ctrTitle"/>
          </p:nvPr>
        </p:nvSpPr>
        <p:spPr>
          <a:xfrm>
            <a:off x="1284051" y="1559714"/>
            <a:ext cx="6960759" cy="2849671"/>
          </a:xfrm>
        </p:spPr>
        <p:txBody>
          <a:bodyPr>
            <a:normAutofit/>
          </a:bodyPr>
          <a:lstStyle/>
          <a:p>
            <a:pPr algn="l">
              <a:lnSpc>
                <a:spcPct val="90000"/>
              </a:lnSpc>
            </a:pPr>
            <a:r>
              <a:rPr lang="en-GB" sz="4700" b="1" dirty="0">
                <a:solidFill>
                  <a:srgbClr val="FFFFFF"/>
                </a:solidFill>
              </a:rPr>
              <a:t>Training for purpose: </a:t>
            </a:r>
            <a:br>
              <a:rPr lang="en-GB" sz="4700" dirty="0">
                <a:solidFill>
                  <a:srgbClr val="FFFFFF"/>
                </a:solidFill>
              </a:rPr>
            </a:br>
            <a:r>
              <a:rPr lang="en-GB" sz="4700" b="1" dirty="0">
                <a:solidFill>
                  <a:srgbClr val="FFFFFF"/>
                </a:solidFill>
              </a:rPr>
              <a:t>Community placements for GP trainees </a:t>
            </a:r>
            <a:endParaRPr lang="en-GB" sz="4700" dirty="0">
              <a:solidFill>
                <a:srgbClr val="FFFFFF"/>
              </a:solidFill>
            </a:endParaRPr>
          </a:p>
        </p:txBody>
      </p:sp>
      <p:sp>
        <p:nvSpPr>
          <p:cNvPr id="4" name="TextBox 3">
            <a:extLst>
              <a:ext uri="{FF2B5EF4-FFF2-40B4-BE49-F238E27FC236}">
                <a16:creationId xmlns:a16="http://schemas.microsoft.com/office/drawing/2014/main" id="{EC047F59-D22F-45D7-8480-53ABAFC0FF5E}"/>
              </a:ext>
            </a:extLst>
          </p:cNvPr>
          <p:cNvSpPr txBox="1"/>
          <p:nvPr/>
        </p:nvSpPr>
        <p:spPr>
          <a:xfrm>
            <a:off x="1260389" y="4621427"/>
            <a:ext cx="6104238" cy="646331"/>
          </a:xfrm>
          <a:prstGeom prst="rect">
            <a:avLst/>
          </a:prstGeom>
          <a:noFill/>
        </p:spPr>
        <p:txBody>
          <a:bodyPr wrap="square" rtlCol="0">
            <a:spAutoFit/>
          </a:bodyPr>
          <a:lstStyle/>
          <a:p>
            <a:r>
              <a:rPr lang="en-GB" sz="3600" dirty="0"/>
              <a:t>An Introduction</a:t>
            </a:r>
          </a:p>
        </p:txBody>
      </p:sp>
    </p:spTree>
    <p:extLst>
      <p:ext uri="{BB962C8B-B14F-4D97-AF65-F5344CB8AC3E}">
        <p14:creationId xmlns:p14="http://schemas.microsoft.com/office/powerpoint/2010/main" val="41815829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185DA-4AB5-42D1-ADD6-184A8956363B}"/>
              </a:ext>
            </a:extLst>
          </p:cNvPr>
          <p:cNvSpPr>
            <a:spLocks noGrp="1"/>
          </p:cNvSpPr>
          <p:nvPr>
            <p:ph type="title"/>
          </p:nvPr>
        </p:nvSpPr>
        <p:spPr/>
        <p:txBody>
          <a:bodyPr/>
          <a:lstStyle/>
          <a:p>
            <a:r>
              <a:rPr lang="en-GB" dirty="0"/>
              <a:t>How will community placements be assessed?</a:t>
            </a:r>
          </a:p>
        </p:txBody>
      </p:sp>
      <p:sp>
        <p:nvSpPr>
          <p:cNvPr id="3" name="Content Placeholder 2">
            <a:extLst>
              <a:ext uri="{FF2B5EF4-FFF2-40B4-BE49-F238E27FC236}">
                <a16:creationId xmlns:a16="http://schemas.microsoft.com/office/drawing/2014/main" id="{4155749E-DFB4-4730-8302-9CDD3C122E94}"/>
              </a:ext>
            </a:extLst>
          </p:cNvPr>
          <p:cNvSpPr>
            <a:spLocks noGrp="1"/>
          </p:cNvSpPr>
          <p:nvPr>
            <p:ph idx="1"/>
          </p:nvPr>
        </p:nvSpPr>
        <p:spPr>
          <a:xfrm>
            <a:off x="677334" y="2124948"/>
            <a:ext cx="9023880" cy="4600574"/>
          </a:xfrm>
        </p:spPr>
        <p:txBody>
          <a:bodyPr>
            <a:normAutofit/>
          </a:bodyPr>
          <a:lstStyle/>
          <a:p>
            <a:r>
              <a:rPr lang="en-GB" sz="2400" b="1" u="sng" dirty="0"/>
              <a:t>Reflective piece</a:t>
            </a:r>
            <a:r>
              <a:rPr lang="en-GB" sz="2400" dirty="0"/>
              <a:t> to be uploaded to your </a:t>
            </a:r>
            <a:r>
              <a:rPr lang="en-GB" sz="2400" dirty="0" err="1"/>
              <a:t>Eportfolio</a:t>
            </a:r>
            <a:r>
              <a:rPr lang="en-GB" sz="2400" dirty="0"/>
              <a:t> </a:t>
            </a:r>
            <a:endParaRPr lang="en-GB" sz="2400" b="1" u="sng" dirty="0"/>
          </a:p>
          <a:p>
            <a:pPr marL="0" indent="0">
              <a:buNone/>
            </a:pPr>
            <a:endParaRPr lang="en-GB" sz="2400" dirty="0"/>
          </a:p>
          <a:p>
            <a:r>
              <a:rPr lang="en-GB" sz="2400" dirty="0"/>
              <a:t>Present your experience and learning back to your VTS/HDR groups</a:t>
            </a:r>
          </a:p>
          <a:p>
            <a:endParaRPr lang="en-GB" sz="2400" dirty="0"/>
          </a:p>
          <a:p>
            <a:r>
              <a:rPr lang="en-GB" sz="2400" dirty="0"/>
              <a:t>Feedback to your practice. </a:t>
            </a:r>
          </a:p>
        </p:txBody>
      </p:sp>
    </p:spTree>
    <p:extLst>
      <p:ext uri="{BB962C8B-B14F-4D97-AF65-F5344CB8AC3E}">
        <p14:creationId xmlns:p14="http://schemas.microsoft.com/office/powerpoint/2010/main" val="2682256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077E-0E85-4FA4-84FF-3A27DF81B60D}"/>
              </a:ext>
            </a:extLst>
          </p:cNvPr>
          <p:cNvSpPr>
            <a:spLocks noGrp="1"/>
          </p:cNvSpPr>
          <p:nvPr>
            <p:ph type="title"/>
          </p:nvPr>
        </p:nvSpPr>
        <p:spPr>
          <a:xfrm>
            <a:off x="677334" y="609600"/>
            <a:ext cx="8596668" cy="863600"/>
          </a:xfrm>
        </p:spPr>
        <p:txBody>
          <a:bodyPr/>
          <a:lstStyle/>
          <a:p>
            <a:r>
              <a:rPr lang="en-GB" dirty="0"/>
              <a:t>Summary of community placements</a:t>
            </a:r>
          </a:p>
        </p:txBody>
      </p:sp>
      <p:sp>
        <p:nvSpPr>
          <p:cNvPr id="3" name="Content Placeholder 2">
            <a:extLst>
              <a:ext uri="{FF2B5EF4-FFF2-40B4-BE49-F238E27FC236}">
                <a16:creationId xmlns:a16="http://schemas.microsoft.com/office/drawing/2014/main" id="{5DDBCDC8-3F3C-455F-AA55-2A84834EBC8C}"/>
              </a:ext>
            </a:extLst>
          </p:cNvPr>
          <p:cNvSpPr>
            <a:spLocks noGrp="1"/>
          </p:cNvSpPr>
          <p:nvPr>
            <p:ph idx="1"/>
          </p:nvPr>
        </p:nvSpPr>
        <p:spPr>
          <a:xfrm>
            <a:off x="677334" y="1676401"/>
            <a:ext cx="8596668" cy="4364962"/>
          </a:xfrm>
        </p:spPr>
        <p:txBody>
          <a:bodyPr>
            <a:noAutofit/>
          </a:bodyPr>
          <a:lstStyle/>
          <a:p>
            <a:r>
              <a:rPr lang="en-GB" sz="2200" dirty="0"/>
              <a:t>Minimum of two half days spent with a community or voluntary organisation in your practice community.</a:t>
            </a:r>
          </a:p>
          <a:p>
            <a:r>
              <a:rPr lang="en-GB" sz="2200" dirty="0"/>
              <a:t>Will be required to complete a reflective piece.</a:t>
            </a:r>
          </a:p>
          <a:p>
            <a:r>
              <a:rPr lang="en-GB" sz="2200" dirty="0"/>
              <a:t>All trainees will be provided with a guide to community placements with advice and a draft email to send to organisations.</a:t>
            </a:r>
          </a:p>
          <a:p>
            <a:endParaRPr lang="en-GB" sz="2200" dirty="0"/>
          </a:p>
          <a:p>
            <a:r>
              <a:rPr lang="en-GB" sz="2200" dirty="0"/>
              <a:t>Enjoy! Community placements allow you to step outside the consulting room and get to know the communities you are working in.</a:t>
            </a:r>
          </a:p>
        </p:txBody>
      </p:sp>
    </p:spTree>
    <p:extLst>
      <p:ext uri="{BB962C8B-B14F-4D97-AF65-F5344CB8AC3E}">
        <p14:creationId xmlns:p14="http://schemas.microsoft.com/office/powerpoint/2010/main" val="266876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Content Placeholder 2">
            <a:extLst>
              <a:ext uri="{FF2B5EF4-FFF2-40B4-BE49-F238E27FC236}">
                <a16:creationId xmlns:a16="http://schemas.microsoft.com/office/drawing/2014/main" id="{C30C9E06-10E7-4AC2-BC42-EAA80D2DA7D1}"/>
              </a:ext>
            </a:extLst>
          </p:cNvPr>
          <p:cNvSpPr>
            <a:spLocks noGrp="1"/>
          </p:cNvSpPr>
          <p:nvPr>
            <p:ph idx="1"/>
          </p:nvPr>
        </p:nvSpPr>
        <p:spPr>
          <a:xfrm>
            <a:off x="677334" y="552091"/>
            <a:ext cx="8596668" cy="5489271"/>
          </a:xfrm>
        </p:spPr>
        <p:txBody>
          <a:bodyPr>
            <a:normAutofit/>
          </a:bodyPr>
          <a:lstStyle/>
          <a:p>
            <a:pPr marL="0" indent="0">
              <a:buNone/>
            </a:pPr>
            <a:endParaRPr lang="en-US" i="1" dirty="0"/>
          </a:p>
          <a:p>
            <a:pPr marL="0" indent="0">
              <a:buNone/>
            </a:pPr>
            <a:endParaRPr lang="en-US" i="1" dirty="0"/>
          </a:p>
          <a:p>
            <a:pPr marL="0" indent="0">
              <a:buNone/>
            </a:pPr>
            <a:r>
              <a:rPr lang="en-US" sz="3200" i="1" dirty="0"/>
              <a:t>‘Your work as a family doctor is determined by the make-up of the community in which your practice is based….GPs may need to take additional steps to understand the issues and barriers affecting their communities.’ (RCGP Curriculum 2019)</a:t>
            </a:r>
          </a:p>
          <a:p>
            <a:pPr marL="0" indent="0">
              <a:buNone/>
            </a:pPr>
            <a:endParaRPr lang="en-GB" dirty="0"/>
          </a:p>
        </p:txBody>
      </p:sp>
    </p:spTree>
    <p:extLst>
      <p:ext uri="{BB962C8B-B14F-4D97-AF65-F5344CB8AC3E}">
        <p14:creationId xmlns:p14="http://schemas.microsoft.com/office/powerpoint/2010/main" val="314835334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311DE-0613-4FA0-94D0-F9856D72CB42}"/>
              </a:ext>
            </a:extLst>
          </p:cNvPr>
          <p:cNvSpPr>
            <a:spLocks noGrp="1"/>
          </p:cNvSpPr>
          <p:nvPr>
            <p:ph type="title"/>
          </p:nvPr>
        </p:nvSpPr>
        <p:spPr>
          <a:xfrm>
            <a:off x="677885" y="266249"/>
            <a:ext cx="8596668" cy="1320800"/>
          </a:xfrm>
        </p:spPr>
        <p:txBody>
          <a:bodyPr/>
          <a:lstStyle/>
          <a:p>
            <a:r>
              <a:rPr lang="en-GB" dirty="0"/>
              <a:t>What are community placements?</a:t>
            </a:r>
          </a:p>
        </p:txBody>
      </p:sp>
      <p:sp>
        <p:nvSpPr>
          <p:cNvPr id="3" name="Content Placeholder 2">
            <a:extLst>
              <a:ext uri="{FF2B5EF4-FFF2-40B4-BE49-F238E27FC236}">
                <a16:creationId xmlns:a16="http://schemas.microsoft.com/office/drawing/2014/main" id="{A2321FC6-EC8B-44E6-BCC9-619CA3429A29}"/>
              </a:ext>
            </a:extLst>
          </p:cNvPr>
          <p:cNvSpPr>
            <a:spLocks noGrp="1"/>
          </p:cNvSpPr>
          <p:nvPr>
            <p:ph idx="1"/>
          </p:nvPr>
        </p:nvSpPr>
        <p:spPr>
          <a:xfrm>
            <a:off x="341510" y="926649"/>
            <a:ext cx="9269418" cy="5765981"/>
          </a:xfrm>
        </p:spPr>
        <p:txBody>
          <a:bodyPr>
            <a:normAutofit fontScale="85000" lnSpcReduction="20000"/>
          </a:bodyPr>
          <a:lstStyle/>
          <a:p>
            <a:endParaRPr lang="en-GB" dirty="0"/>
          </a:p>
          <a:p>
            <a:r>
              <a:rPr lang="en-GB" sz="2400" dirty="0"/>
              <a:t>Allow trainees to learn about the communities in which they are working in and the third sector organisations supporting the community. </a:t>
            </a:r>
          </a:p>
          <a:p>
            <a:pPr marL="0" indent="0">
              <a:buNone/>
            </a:pPr>
            <a:endParaRPr lang="en-GB" sz="2400" dirty="0"/>
          </a:p>
          <a:p>
            <a:r>
              <a:rPr lang="en-GB" sz="2400" dirty="0"/>
              <a:t>ST1 GP trainees (or ST2 if this is their first GP post) will spend a minimum of two half days observing, shadowing and working alongside a community or voluntary organisation of their choosing, that is relevant to the community they are working in.</a:t>
            </a:r>
          </a:p>
          <a:p>
            <a:pPr marL="0" indent="0">
              <a:buNone/>
            </a:pPr>
            <a:endParaRPr lang="en-GB" sz="2400" dirty="0"/>
          </a:p>
          <a:p>
            <a:r>
              <a:rPr lang="en-GB" sz="2400" dirty="0"/>
              <a:t>Trainees will organise the placement themselves.</a:t>
            </a:r>
          </a:p>
          <a:p>
            <a:pPr marL="0" indent="0">
              <a:buNone/>
            </a:pPr>
            <a:endParaRPr lang="en-GB" sz="2400" dirty="0"/>
          </a:p>
          <a:p>
            <a:r>
              <a:rPr lang="en-GB" sz="2400" dirty="0"/>
              <a:t>The placements are to be completed in personal study mornings/afternoons or when there is no scheduled VTS session/HDR. Trainees may also use tutorial time if agreed with their trainer. </a:t>
            </a:r>
          </a:p>
          <a:p>
            <a:endParaRPr lang="en-GB" sz="2400" dirty="0"/>
          </a:p>
          <a:p>
            <a:r>
              <a:rPr lang="en-GB" sz="2400" i="1" dirty="0">
                <a:solidFill>
                  <a:srgbClr val="003893"/>
                </a:solidFill>
                <a:ea typeface="MS Mincho" panose="02020609040205080304" pitchFamily="49" charset="-128"/>
                <a:cs typeface="Arial" panose="020B0604020202020204" pitchFamily="34" charset="0"/>
              </a:rPr>
              <a:t>‘It’s an opportunity to get out of the surgery, to go into the community, to see how people live and to learn about what services are available to help people.’ (Scarborough trainee, 2020)</a:t>
            </a:r>
            <a:endParaRPr lang="en-GB" sz="2400" dirty="0">
              <a:ea typeface="MS Mincho" panose="02020609040205080304" pitchFamily="49" charset="-128"/>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252818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F4848-C854-4F6B-843B-A84C368D9B66}"/>
              </a:ext>
            </a:extLst>
          </p:cNvPr>
          <p:cNvSpPr>
            <a:spLocks noGrp="1"/>
          </p:cNvSpPr>
          <p:nvPr>
            <p:ph type="title"/>
          </p:nvPr>
        </p:nvSpPr>
        <p:spPr/>
        <p:txBody>
          <a:bodyPr/>
          <a:lstStyle/>
          <a:p>
            <a:r>
              <a:rPr lang="en-GB" dirty="0"/>
              <a:t>What are third sector organisations?</a:t>
            </a:r>
          </a:p>
        </p:txBody>
      </p:sp>
      <p:sp>
        <p:nvSpPr>
          <p:cNvPr id="3" name="Content Placeholder 2">
            <a:extLst>
              <a:ext uri="{FF2B5EF4-FFF2-40B4-BE49-F238E27FC236}">
                <a16:creationId xmlns:a16="http://schemas.microsoft.com/office/drawing/2014/main" id="{DE971808-5368-4787-99B7-E4B06DC19028}"/>
              </a:ext>
            </a:extLst>
          </p:cNvPr>
          <p:cNvSpPr>
            <a:spLocks noGrp="1"/>
          </p:cNvSpPr>
          <p:nvPr>
            <p:ph idx="1"/>
          </p:nvPr>
        </p:nvSpPr>
        <p:spPr>
          <a:xfrm>
            <a:off x="677334" y="1488613"/>
            <a:ext cx="8596668" cy="4759787"/>
          </a:xfrm>
        </p:spPr>
        <p:txBody>
          <a:bodyPr>
            <a:noAutofit/>
          </a:bodyPr>
          <a:lstStyle/>
          <a:p>
            <a:endParaRPr lang="en-GB" sz="2000" dirty="0"/>
          </a:p>
          <a:p>
            <a:r>
              <a:rPr lang="en-GB" sz="2000" dirty="0"/>
              <a:t>Organisations that are not governmental (i.e. not the NHS, council etc) and not for profit (not businesses).</a:t>
            </a:r>
          </a:p>
          <a:p>
            <a:r>
              <a:rPr lang="en-GB" sz="2000" dirty="0"/>
              <a:t>Typically refers to charity or voluntary organisations.</a:t>
            </a:r>
          </a:p>
          <a:p>
            <a:r>
              <a:rPr lang="en-GB" sz="2000" dirty="0"/>
              <a:t>Examples of organisations that trainees have visited include:</a:t>
            </a:r>
          </a:p>
          <a:p>
            <a:pPr lvl="1"/>
            <a:r>
              <a:rPr lang="en-GB" sz="1900" dirty="0"/>
              <a:t>National charities, e.g. Age UK, Barnardo’s</a:t>
            </a:r>
          </a:p>
          <a:p>
            <a:pPr lvl="1"/>
            <a:r>
              <a:rPr lang="en-GB" sz="1900" dirty="0"/>
              <a:t>Local charities, e.g. art groups, social groups, dementia groups, community allotments, exercise groups</a:t>
            </a:r>
          </a:p>
          <a:p>
            <a:pPr lvl="1"/>
            <a:r>
              <a:rPr lang="en-GB" sz="1900" dirty="0"/>
              <a:t>Regional organisations, e.g. Housing associations</a:t>
            </a:r>
          </a:p>
          <a:p>
            <a:pPr lvl="1"/>
            <a:r>
              <a:rPr lang="en-GB" sz="1900" dirty="0"/>
              <a:t>Organisations supporting specific groups such as such as refugees and asylum seekers, ethnic minorities, homeless people, sex workers, people with drug and alcohol problems or people with learning disabilities </a:t>
            </a:r>
          </a:p>
        </p:txBody>
      </p:sp>
      <p:pic>
        <p:nvPicPr>
          <p:cNvPr id="5" name="Graphic 4" descr="Group">
            <a:extLst>
              <a:ext uri="{FF2B5EF4-FFF2-40B4-BE49-F238E27FC236}">
                <a16:creationId xmlns:a16="http://schemas.microsoft.com/office/drawing/2014/main" id="{51B90FA0-C858-46BD-A8F1-3C64B88443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78723" y="2647950"/>
            <a:ext cx="1562100" cy="1562100"/>
          </a:xfrm>
          <a:prstGeom prst="rect">
            <a:avLst/>
          </a:prstGeom>
        </p:spPr>
      </p:pic>
    </p:spTree>
    <p:extLst>
      <p:ext uri="{BB962C8B-B14F-4D97-AF65-F5344CB8AC3E}">
        <p14:creationId xmlns:p14="http://schemas.microsoft.com/office/powerpoint/2010/main" val="194347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300BB-B612-44D7-A408-1C3C54ED563E}"/>
              </a:ext>
            </a:extLst>
          </p:cNvPr>
          <p:cNvSpPr>
            <a:spLocks noGrp="1"/>
          </p:cNvSpPr>
          <p:nvPr>
            <p:ph type="title"/>
          </p:nvPr>
        </p:nvSpPr>
        <p:spPr>
          <a:xfrm>
            <a:off x="677334" y="609600"/>
            <a:ext cx="8596668" cy="1320800"/>
          </a:xfrm>
        </p:spPr>
        <p:txBody>
          <a:bodyPr anchor="t">
            <a:normAutofit/>
          </a:bodyPr>
          <a:lstStyle/>
          <a:p>
            <a:r>
              <a:rPr lang="en-GB" dirty="0"/>
              <a:t>Why have community placements ?</a:t>
            </a:r>
          </a:p>
        </p:txBody>
      </p:sp>
      <p:sp>
        <p:nvSpPr>
          <p:cNvPr id="3" name="Content Placeholder 2">
            <a:extLst>
              <a:ext uri="{FF2B5EF4-FFF2-40B4-BE49-F238E27FC236}">
                <a16:creationId xmlns:a16="http://schemas.microsoft.com/office/drawing/2014/main" id="{824051AF-225C-48DC-8159-3154F1A0EF30}"/>
              </a:ext>
            </a:extLst>
          </p:cNvPr>
          <p:cNvSpPr>
            <a:spLocks noGrp="1"/>
          </p:cNvSpPr>
          <p:nvPr>
            <p:ph idx="1"/>
          </p:nvPr>
        </p:nvSpPr>
        <p:spPr>
          <a:xfrm>
            <a:off x="-240632" y="1259458"/>
            <a:ext cx="9514633" cy="5598542"/>
          </a:xfrm>
        </p:spPr>
        <p:txBody>
          <a:bodyPr>
            <a:normAutofit fontScale="55000" lnSpcReduction="20000"/>
          </a:bodyPr>
          <a:lstStyle/>
          <a:p>
            <a:pPr marL="457200" lvl="1" indent="0">
              <a:buNone/>
            </a:pPr>
            <a:r>
              <a:rPr lang="en-US" sz="3300" dirty="0"/>
              <a:t> </a:t>
            </a:r>
          </a:p>
          <a:p>
            <a:pPr marL="731520" lvl="1">
              <a:spcBef>
                <a:spcPts val="2400"/>
              </a:spcBef>
            </a:pPr>
            <a:r>
              <a:rPr lang="en-US" sz="3300" dirty="0">
                <a:solidFill>
                  <a:schemeClr val="tx1"/>
                </a:solidFill>
              </a:rPr>
              <a:t>Community orientation is a key competence in the RCGP curriculum</a:t>
            </a:r>
          </a:p>
          <a:p>
            <a:pPr marL="731520" lvl="1">
              <a:spcBef>
                <a:spcPts val="2400"/>
              </a:spcBef>
            </a:pPr>
            <a:r>
              <a:rPr lang="en-US" sz="3300" dirty="0">
                <a:solidFill>
                  <a:schemeClr val="tx1"/>
                </a:solidFill>
              </a:rPr>
              <a:t>Social prescribing is an increasingly important part of general practice </a:t>
            </a:r>
          </a:p>
          <a:p>
            <a:pPr marL="731520" lvl="1">
              <a:spcBef>
                <a:spcPts val="2400"/>
              </a:spcBef>
            </a:pPr>
            <a:r>
              <a:rPr lang="en-US" sz="3300" dirty="0">
                <a:solidFill>
                  <a:schemeClr val="tx1"/>
                </a:solidFill>
              </a:rPr>
              <a:t>Allows trainees to step outside the consultation room and get to know the </a:t>
            </a:r>
            <a:r>
              <a:rPr lang="en-US" sz="3500" dirty="0">
                <a:solidFill>
                  <a:schemeClr val="tx1"/>
                </a:solidFill>
              </a:rPr>
              <a:t>community they are working in</a:t>
            </a:r>
            <a:endParaRPr lang="en-GB" sz="3500" i="1" dirty="0">
              <a:solidFill>
                <a:schemeClr val="tx1"/>
              </a:solidFill>
            </a:endParaRPr>
          </a:p>
          <a:p>
            <a:pPr marL="731520" lvl="1">
              <a:lnSpc>
                <a:spcPct val="120000"/>
              </a:lnSpc>
              <a:spcBef>
                <a:spcPts val="2400"/>
              </a:spcBef>
            </a:pPr>
            <a:r>
              <a:rPr lang="en-GB" sz="3500" i="1" dirty="0">
                <a:solidFill>
                  <a:srgbClr val="002060"/>
                </a:solidFill>
                <a:ea typeface="MS Mincho" panose="02020609040205080304" pitchFamily="49" charset="-128"/>
                <a:cs typeface="Arial" panose="020B0604020202020204" pitchFamily="34" charset="0"/>
              </a:rPr>
              <a:t>‘We need to be moving away from just using a medical model, we need to think about our patients as part of a community, with social factors impacting their health and the support out there to help people.’ (York trainee, 2020)</a:t>
            </a:r>
            <a:endParaRPr lang="en-GB" sz="3500" i="1" dirty="0">
              <a:solidFill>
                <a:schemeClr val="tx1"/>
              </a:solidFill>
              <a:ea typeface="MS Mincho" panose="02020609040205080304" pitchFamily="49" charset="-128"/>
              <a:cs typeface="Arial" panose="020B0604020202020204" pitchFamily="34" charset="0"/>
            </a:endParaRPr>
          </a:p>
          <a:p>
            <a:pPr marL="731520" lvl="1">
              <a:lnSpc>
                <a:spcPct val="120000"/>
              </a:lnSpc>
              <a:spcBef>
                <a:spcPts val="2400"/>
              </a:spcBef>
            </a:pPr>
            <a:r>
              <a:rPr lang="en-GB" sz="3500" i="1" dirty="0">
                <a:solidFill>
                  <a:srgbClr val="002060"/>
                </a:solidFill>
                <a:ea typeface="MS Mincho" panose="02020609040205080304" pitchFamily="49" charset="-128"/>
                <a:cs typeface="Times New Roman" panose="02020603050405020304" pitchFamily="18" charset="0"/>
              </a:rPr>
              <a:t>‘This has helped me understand the local community that I work in and how social issues such as poor housing, problems with benefits, and social isolation can have an impact on mental and also physical health. It is difficult to manage this as a doctor as I can’t provide support for these issues, so it’s really good to see there is a service available to address these issues for people.’ (Sheffield trainee, 2019)</a:t>
            </a:r>
            <a:r>
              <a:rPr lang="en-GB" sz="3500" b="1" dirty="0">
                <a:solidFill>
                  <a:srgbClr val="002060"/>
                </a:solidFill>
              </a:rPr>
              <a:t>  </a:t>
            </a:r>
            <a:endParaRPr lang="en-GB" sz="3500" dirty="0">
              <a:solidFill>
                <a:srgbClr val="002060"/>
              </a:solidFill>
            </a:endParaRPr>
          </a:p>
          <a:p>
            <a:pPr lvl="1"/>
            <a:endParaRPr lang="en-GB" sz="2400" dirty="0">
              <a:latin typeface="Arial" panose="020B0604020202020204" pitchFamily="34" charset="0"/>
              <a:ea typeface="MS Mincho" panose="02020609040205080304" pitchFamily="49" charset="-128"/>
              <a:cs typeface="Times New Roman" panose="02020603050405020304" pitchFamily="18" charset="0"/>
            </a:endParaRPr>
          </a:p>
          <a:p>
            <a:pPr lvl="1"/>
            <a:endParaRPr lang="en-GB" sz="2400" i="1" dirty="0">
              <a:solidFill>
                <a:srgbClr val="0070C0"/>
              </a:solidFill>
            </a:endParaRPr>
          </a:p>
          <a:p>
            <a:pPr lvl="1"/>
            <a:endParaRPr lang="en-US" sz="2200" dirty="0"/>
          </a:p>
          <a:p>
            <a:pPr lvl="1"/>
            <a:endParaRPr lang="en-GB" dirty="0"/>
          </a:p>
        </p:txBody>
      </p:sp>
      <p:pic>
        <p:nvPicPr>
          <p:cNvPr id="4" name="Graphic 3" descr="Connections">
            <a:extLst>
              <a:ext uri="{FF2B5EF4-FFF2-40B4-BE49-F238E27FC236}">
                <a16:creationId xmlns:a16="http://schemas.microsoft.com/office/drawing/2014/main" id="{F0ECFA84-4936-4C99-B2CF-A448DA2886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18163" y="1930400"/>
            <a:ext cx="2901308" cy="2901308"/>
          </a:xfrm>
          <a:prstGeom prst="rect">
            <a:avLst/>
          </a:prstGeom>
        </p:spPr>
      </p:pic>
    </p:spTree>
    <p:extLst>
      <p:ext uri="{BB962C8B-B14F-4D97-AF65-F5344CB8AC3E}">
        <p14:creationId xmlns:p14="http://schemas.microsoft.com/office/powerpoint/2010/main" val="2474513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E14C25-B621-4981-A9C4-E3E6FB77B3C1}"/>
              </a:ext>
            </a:extLst>
          </p:cNvPr>
          <p:cNvSpPr txBox="1"/>
          <p:nvPr/>
        </p:nvSpPr>
        <p:spPr>
          <a:xfrm>
            <a:off x="471354" y="1689837"/>
            <a:ext cx="4893287" cy="2406315"/>
          </a:xfrm>
          <a:prstGeom prst="rect">
            <a:avLst/>
          </a:prstGeom>
          <a:noFill/>
        </p:spPr>
        <p:txBody>
          <a:bodyPr wrap="square" rtlCol="0">
            <a:spAutoFit/>
          </a:bodyPr>
          <a:lstStyle/>
          <a:p>
            <a:endParaRPr lang="en-GB" dirty="0"/>
          </a:p>
        </p:txBody>
      </p:sp>
      <p:sp>
        <p:nvSpPr>
          <p:cNvPr id="10" name="TextBox 9">
            <a:extLst>
              <a:ext uri="{FF2B5EF4-FFF2-40B4-BE49-F238E27FC236}">
                <a16:creationId xmlns:a16="http://schemas.microsoft.com/office/drawing/2014/main" id="{76493B2C-CAFB-4FE4-A914-5C0EEE0F2E23}"/>
              </a:ext>
            </a:extLst>
          </p:cNvPr>
          <p:cNvSpPr txBox="1"/>
          <p:nvPr/>
        </p:nvSpPr>
        <p:spPr>
          <a:xfrm>
            <a:off x="623754" y="1842237"/>
            <a:ext cx="4893287" cy="2406315"/>
          </a:xfrm>
          <a:prstGeom prst="rect">
            <a:avLst/>
          </a:prstGeom>
          <a:noFill/>
        </p:spPr>
        <p:txBody>
          <a:bodyPr wrap="square" rtlCol="0">
            <a:spAutoFit/>
          </a:bodyPr>
          <a:lstStyle/>
          <a:p>
            <a:endParaRPr lang="en-GB" dirty="0"/>
          </a:p>
        </p:txBody>
      </p:sp>
      <p:sp>
        <p:nvSpPr>
          <p:cNvPr id="12" name="TextBox 11">
            <a:extLst>
              <a:ext uri="{FF2B5EF4-FFF2-40B4-BE49-F238E27FC236}">
                <a16:creationId xmlns:a16="http://schemas.microsoft.com/office/drawing/2014/main" id="{3CCECE10-6A53-4617-BC68-972768CA2CD8}"/>
              </a:ext>
            </a:extLst>
          </p:cNvPr>
          <p:cNvSpPr txBox="1"/>
          <p:nvPr/>
        </p:nvSpPr>
        <p:spPr>
          <a:xfrm>
            <a:off x="928554" y="2147037"/>
            <a:ext cx="4893287" cy="2406315"/>
          </a:xfrm>
          <a:prstGeom prst="rect">
            <a:avLst/>
          </a:prstGeom>
          <a:noFill/>
        </p:spPr>
        <p:txBody>
          <a:bodyPr wrap="square" rtlCol="0">
            <a:spAutoFit/>
          </a:bodyPr>
          <a:lstStyle/>
          <a:p>
            <a:endParaRPr lang="en-GB" dirty="0"/>
          </a:p>
        </p:txBody>
      </p:sp>
      <p:sp>
        <p:nvSpPr>
          <p:cNvPr id="19" name="Rectangle: Rounded Corners 18">
            <a:extLst>
              <a:ext uri="{FF2B5EF4-FFF2-40B4-BE49-F238E27FC236}">
                <a16:creationId xmlns:a16="http://schemas.microsoft.com/office/drawing/2014/main" id="{03400743-368F-47B7-85E7-C59DB57782C5}"/>
              </a:ext>
            </a:extLst>
          </p:cNvPr>
          <p:cNvSpPr/>
          <p:nvPr/>
        </p:nvSpPr>
        <p:spPr>
          <a:xfrm>
            <a:off x="190616" y="447209"/>
            <a:ext cx="8821035" cy="279005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100" i="1" dirty="0">
                <a:solidFill>
                  <a:schemeClr val="bg1"/>
                </a:solidFill>
                <a:latin typeface="Arial" panose="020B0604020202020204" pitchFamily="34" charset="0"/>
                <a:ea typeface="MS Mincho" panose="02020609040205080304" pitchFamily="49" charset="-128"/>
                <a:cs typeface="Arial" panose="020B0604020202020204" pitchFamily="34" charset="0"/>
              </a:rPr>
              <a:t>‘I shadowed the social prescriber linked to our practice, we visited four patients at home, and I got to see the all different challenges they were facing and the ways in which they could be helped and supported. In between patients we chatted about the different groups out there and how GPs can best refer.’ (York trainee, 2020)</a:t>
            </a:r>
            <a:endParaRPr lang="en-GB" sz="2100" dirty="0">
              <a:solidFill>
                <a:schemeClr val="bg1"/>
              </a:solidFill>
              <a:latin typeface="Arial" panose="020B0604020202020204" pitchFamily="34" charset="0"/>
              <a:ea typeface="MS Mincho" panose="02020609040205080304" pitchFamily="49" charset="-128"/>
              <a:cs typeface="Times New Roman" panose="02020603050405020304" pitchFamily="18" charset="0"/>
            </a:endParaRPr>
          </a:p>
        </p:txBody>
      </p:sp>
      <p:sp>
        <p:nvSpPr>
          <p:cNvPr id="20" name="Rectangle: Rounded Corners 19">
            <a:extLst>
              <a:ext uri="{FF2B5EF4-FFF2-40B4-BE49-F238E27FC236}">
                <a16:creationId xmlns:a16="http://schemas.microsoft.com/office/drawing/2014/main" id="{A70A2256-8171-42DA-B678-146CE241A385}"/>
              </a:ext>
            </a:extLst>
          </p:cNvPr>
          <p:cNvSpPr/>
          <p:nvPr/>
        </p:nvSpPr>
        <p:spPr>
          <a:xfrm>
            <a:off x="1411323" y="3427481"/>
            <a:ext cx="8821035" cy="279005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100" i="1" dirty="0">
                <a:solidFill>
                  <a:schemeClr val="bg1"/>
                </a:solidFill>
                <a:latin typeface="Arial" panose="020B0604020202020204" pitchFamily="34" charset="0"/>
                <a:ea typeface="MS Mincho" panose="02020609040205080304" pitchFamily="49" charset="-128"/>
                <a:cs typeface="Arial" panose="020B0604020202020204" pitchFamily="34" charset="0"/>
              </a:rPr>
              <a:t>‘I spent my placement with an organisation supporting people with drug and alcohol problems, they were really welcoming and keen to explain what support they could offer, they’d never had any one from the GP surgery visit before, so seemed pleased about that. They showed me round, explained their services and I sat in on part of a session.’ (Airedale trainee, 2020)</a:t>
            </a:r>
            <a:endParaRPr lang="en-GB" sz="2100" dirty="0">
              <a:solidFill>
                <a:schemeClr val="bg1"/>
              </a:solidFill>
              <a:latin typeface="Arial" panose="020B0604020202020204" pitchFamily="34" charset="0"/>
              <a:ea typeface="MS Mincho" panose="02020609040205080304" pitchFamily="49" charset="-128"/>
              <a:cs typeface="Times New Roman" panose="02020603050405020304" pitchFamily="18" charset="0"/>
            </a:endParaRPr>
          </a:p>
          <a:p>
            <a:endParaRPr lang="en-GB" sz="2100" dirty="0">
              <a:solidFill>
                <a:schemeClr val="bg1"/>
              </a:solidFill>
              <a:latin typeface="Arial" panose="020B0604020202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8127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37B4F666-47A2-4900-A8D9-62314C4C1BF5}"/>
              </a:ext>
            </a:extLst>
          </p:cNvPr>
          <p:cNvSpPr/>
          <p:nvPr/>
        </p:nvSpPr>
        <p:spPr>
          <a:xfrm>
            <a:off x="440478" y="614631"/>
            <a:ext cx="4273100" cy="562873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100" dirty="0">
              <a:latin typeface="Arial" panose="020B0604020202020204" pitchFamily="34" charset="0"/>
              <a:ea typeface="MS Mincho" panose="02020609040205080304" pitchFamily="49" charset="-128"/>
              <a:cs typeface="Times New Roman" panose="02020603050405020304" pitchFamily="18" charset="0"/>
            </a:endParaRPr>
          </a:p>
          <a:p>
            <a:r>
              <a:rPr lang="en-GB" sz="2100" i="1" dirty="0">
                <a:solidFill>
                  <a:schemeClr val="bg1"/>
                </a:solidFill>
                <a:latin typeface="Arial" panose="020B0604020202020204" pitchFamily="34" charset="0"/>
                <a:ea typeface="MS Mincho" panose="02020609040205080304" pitchFamily="49" charset="-128"/>
                <a:cs typeface="Arial" panose="020B0604020202020204" pitchFamily="34" charset="0"/>
              </a:rPr>
              <a:t>‘I visited a community forum near to our practice, I had no idea about the huge range of groups and services available in our area, and neither did my GP colleagues. After spending time with the manager of the forum we decided to work together booklet to create a booklet with all the groups and services listed, so that the GPs, nurses and pharmacists could use it to direct patients.’ (Sheffield trainee, 2020)</a:t>
            </a:r>
            <a:endParaRPr lang="en-GB" sz="2100" dirty="0">
              <a:solidFill>
                <a:schemeClr val="bg1"/>
              </a:solidFill>
              <a:latin typeface="Arial" panose="020B0604020202020204" pitchFamily="34" charset="0"/>
              <a:ea typeface="MS Mincho" panose="02020609040205080304" pitchFamily="49" charset="-128"/>
              <a:cs typeface="Times New Roman" panose="02020603050405020304" pitchFamily="18" charset="0"/>
            </a:endParaRPr>
          </a:p>
          <a:p>
            <a:endParaRPr lang="en-GB" sz="2100" dirty="0">
              <a:solidFill>
                <a:schemeClr val="bg1"/>
              </a:solidFill>
              <a:latin typeface="Arial" panose="020B0604020202020204" pitchFamily="34" charset="0"/>
              <a:ea typeface="MS Mincho" panose="02020609040205080304" pitchFamily="49" charset="-128"/>
              <a:cs typeface="Times New Roman" panose="02020603050405020304" pitchFamily="18" charset="0"/>
            </a:endParaRPr>
          </a:p>
        </p:txBody>
      </p:sp>
      <p:sp>
        <p:nvSpPr>
          <p:cNvPr id="7" name="Rectangle: Rounded Corners 6">
            <a:extLst>
              <a:ext uri="{FF2B5EF4-FFF2-40B4-BE49-F238E27FC236}">
                <a16:creationId xmlns:a16="http://schemas.microsoft.com/office/drawing/2014/main" id="{547BB22B-570D-47C9-A28A-396732D7DD89}"/>
              </a:ext>
            </a:extLst>
          </p:cNvPr>
          <p:cNvSpPr/>
          <p:nvPr/>
        </p:nvSpPr>
        <p:spPr>
          <a:xfrm>
            <a:off x="5061742" y="614631"/>
            <a:ext cx="4833364" cy="562873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100" dirty="0">
              <a:solidFill>
                <a:schemeClr val="bg1"/>
              </a:solidFill>
              <a:latin typeface="Arial" panose="020B0604020202020204" pitchFamily="34" charset="0"/>
              <a:ea typeface="MS Mincho" panose="02020609040205080304" pitchFamily="49" charset="-128"/>
              <a:cs typeface="Times New Roman" panose="02020603050405020304" pitchFamily="18" charset="0"/>
            </a:endParaRPr>
          </a:p>
          <a:p>
            <a:r>
              <a:rPr lang="en-GB" sz="2100" i="1" dirty="0">
                <a:solidFill>
                  <a:schemeClr val="bg1"/>
                </a:solidFill>
                <a:latin typeface="Arial" panose="020B0604020202020204" pitchFamily="34" charset="0"/>
                <a:ea typeface="MS Mincho" panose="02020609040205080304" pitchFamily="49" charset="-128"/>
                <a:cs typeface="Arial" panose="020B0604020202020204" pitchFamily="34" charset="0"/>
              </a:rPr>
              <a:t>‘I spent time at a social group run by a hosing association, supporting people who are isolated and lonely. When I first arrived they seemed a little unsure about why I was there, but when I explained who I was and that I wanted to learn about what support they had to offer and who could access the group so that I could help signpost people in future, they thought it was a great idea. Everyone wanted to tell me their story of how they came to the group and how it helped them.’ (York trainee, 2020)</a:t>
            </a:r>
            <a:endParaRPr lang="en-GB" sz="2100" dirty="0">
              <a:solidFill>
                <a:schemeClr val="bg1"/>
              </a:solidFill>
              <a:latin typeface="Arial" panose="020B0604020202020204" pitchFamily="34" charset="0"/>
              <a:ea typeface="MS Mincho" panose="02020609040205080304" pitchFamily="49" charset="-128"/>
              <a:cs typeface="Times New Roman" panose="02020603050405020304" pitchFamily="18" charset="0"/>
            </a:endParaRPr>
          </a:p>
          <a:p>
            <a:endParaRPr lang="en-GB" sz="2100" dirty="0">
              <a:solidFill>
                <a:schemeClr val="bg1"/>
              </a:solidFill>
              <a:latin typeface="Arial" panose="020B0604020202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01610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erson sitting on a bed&#10;&#10;Description automatically generated">
            <a:extLst>
              <a:ext uri="{FF2B5EF4-FFF2-40B4-BE49-F238E27FC236}">
                <a16:creationId xmlns:a16="http://schemas.microsoft.com/office/drawing/2014/main" id="{9CD3E0B5-FCBB-4537-A427-B4972E0891FA}"/>
              </a:ext>
            </a:extLst>
          </p:cNvPr>
          <p:cNvPicPr>
            <a:picLocks noChangeAspect="1"/>
          </p:cNvPicPr>
          <p:nvPr/>
        </p:nvPicPr>
        <p:blipFill rotWithShape="1">
          <a:blip r:embed="rId3">
            <a:extLst>
              <a:ext uri="{28A0092B-C50C-407E-A947-70E740481C1C}">
                <a14:useLocalDpi xmlns:a14="http://schemas.microsoft.com/office/drawing/2010/main" val="0"/>
              </a:ext>
            </a:extLst>
          </a:blip>
          <a:srcRect l="12184" r="29191" b="-1"/>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9B58DD07-37B5-47FB-BC71-838C618A3573}"/>
              </a:ext>
            </a:extLst>
          </p:cNvPr>
          <p:cNvSpPr>
            <a:spLocks noGrp="1"/>
          </p:cNvSpPr>
          <p:nvPr>
            <p:ph type="title"/>
          </p:nvPr>
        </p:nvSpPr>
        <p:spPr>
          <a:xfrm>
            <a:off x="677333" y="609600"/>
            <a:ext cx="3851123" cy="1320800"/>
          </a:xfrm>
        </p:spPr>
        <p:txBody>
          <a:bodyPr>
            <a:normAutofit/>
          </a:bodyPr>
          <a:lstStyle/>
          <a:p>
            <a:pPr>
              <a:lnSpc>
                <a:spcPct val="90000"/>
              </a:lnSpc>
            </a:pPr>
            <a:r>
              <a:rPr lang="en-GB" sz="2800" dirty="0"/>
              <a:t>Jacqueline’s story </a:t>
            </a:r>
          </a:p>
        </p:txBody>
      </p:sp>
      <p:sp>
        <p:nvSpPr>
          <p:cNvPr id="3" name="Content Placeholder 2">
            <a:extLst>
              <a:ext uri="{FF2B5EF4-FFF2-40B4-BE49-F238E27FC236}">
                <a16:creationId xmlns:a16="http://schemas.microsoft.com/office/drawing/2014/main" id="{2967E364-05ED-4D73-A8E5-045922620304}"/>
              </a:ext>
            </a:extLst>
          </p:cNvPr>
          <p:cNvSpPr>
            <a:spLocks noGrp="1"/>
          </p:cNvSpPr>
          <p:nvPr>
            <p:ph idx="1"/>
          </p:nvPr>
        </p:nvSpPr>
        <p:spPr>
          <a:xfrm>
            <a:off x="457200" y="2160589"/>
            <a:ext cx="5042161" cy="3880773"/>
          </a:xfrm>
        </p:spPr>
        <p:txBody>
          <a:bodyPr>
            <a:normAutofit/>
          </a:bodyPr>
          <a:lstStyle/>
          <a:p>
            <a:r>
              <a:rPr lang="en-GB" dirty="0"/>
              <a:t>A video demonstrating the benefits of the third sector</a:t>
            </a:r>
            <a:endParaRPr lang="en-GB" dirty="0">
              <a:hlinkClick r:id="rId4">
                <a:extLst>
                  <a:ext uri="{A12FA001-AC4F-418D-AE19-62706E023703}">
                    <ahyp:hlinkClr xmlns:ahyp="http://schemas.microsoft.com/office/drawing/2018/hyperlinkcolor" val="tx"/>
                  </a:ext>
                </a:extLst>
              </a:hlinkClick>
            </a:endParaRPr>
          </a:p>
          <a:p>
            <a:endParaRPr lang="en-GB" dirty="0">
              <a:hlinkClick r:id="rId4">
                <a:extLst>
                  <a:ext uri="{A12FA001-AC4F-418D-AE19-62706E023703}">
                    <ahyp:hlinkClr xmlns:ahyp="http://schemas.microsoft.com/office/drawing/2018/hyperlinkcolor" val="tx"/>
                  </a:ext>
                </a:extLst>
              </a:hlinkClick>
            </a:endParaRPr>
          </a:p>
          <a:p>
            <a:r>
              <a:rPr lang="en-GB" dirty="0">
                <a:hlinkClick r:id="rId4">
                  <a:extLst>
                    <a:ext uri="{A12FA001-AC4F-418D-AE19-62706E023703}">
                      <ahyp:hlinkClr xmlns:ahyp="http://schemas.microsoft.com/office/drawing/2018/hyperlinkcolor" val="tx"/>
                    </a:ext>
                  </a:extLst>
                </a:hlinkClick>
              </a:rPr>
              <a:t>https://vimeo.com/283913323/2f718c6952</a:t>
            </a:r>
            <a:endParaRPr lang="en-GB" dirty="0"/>
          </a:p>
          <a:p>
            <a:endParaRPr lang="en-GB" dirty="0"/>
          </a:p>
          <a:p>
            <a:endParaRPr lang="en-GB" dirty="0"/>
          </a:p>
          <a:p>
            <a:endParaRPr lang="en-GB" dirty="0"/>
          </a:p>
          <a:p>
            <a:r>
              <a:rPr lang="en-GB" dirty="0"/>
              <a:t>Credit to Dragon Cafe and Rosa Productions </a:t>
            </a:r>
          </a:p>
        </p:txBody>
      </p:sp>
    </p:spTree>
    <p:extLst>
      <p:ext uri="{BB962C8B-B14F-4D97-AF65-F5344CB8AC3E}">
        <p14:creationId xmlns:p14="http://schemas.microsoft.com/office/powerpoint/2010/main" val="3999717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A9E00C-B38A-4D8A-A8F5-C6E2D4900773}"/>
              </a:ext>
            </a:extLst>
          </p:cNvPr>
          <p:cNvSpPr>
            <a:spLocks noGrp="1"/>
          </p:cNvSpPr>
          <p:nvPr>
            <p:ph type="title"/>
          </p:nvPr>
        </p:nvSpPr>
        <p:spPr>
          <a:xfrm>
            <a:off x="448733" y="296779"/>
            <a:ext cx="9685867" cy="1320800"/>
          </a:xfrm>
        </p:spPr>
        <p:txBody>
          <a:bodyPr>
            <a:normAutofit/>
          </a:bodyPr>
          <a:lstStyle/>
          <a:p>
            <a:r>
              <a:rPr lang="en-GB" dirty="0"/>
              <a:t>Top tips on arranging a community placement</a:t>
            </a:r>
          </a:p>
        </p:txBody>
      </p:sp>
      <p:sp>
        <p:nvSpPr>
          <p:cNvPr id="19"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1"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57453BF2-AEEC-4C92-929E-A0A233BBE8AD}"/>
              </a:ext>
            </a:extLst>
          </p:cNvPr>
          <p:cNvSpPr>
            <a:spLocks noGrp="1"/>
          </p:cNvSpPr>
          <p:nvPr>
            <p:ph idx="1"/>
          </p:nvPr>
        </p:nvSpPr>
        <p:spPr>
          <a:xfrm>
            <a:off x="445558" y="1164694"/>
            <a:ext cx="9976908" cy="3505461"/>
          </a:xfrm>
        </p:spPr>
        <p:txBody>
          <a:bodyPr>
            <a:noAutofit/>
          </a:bodyPr>
          <a:lstStyle/>
          <a:p>
            <a:pPr>
              <a:lnSpc>
                <a:spcPct val="90000"/>
              </a:lnSpc>
              <a:spcAft>
                <a:spcPts val="1200"/>
              </a:spcAft>
            </a:pPr>
            <a:r>
              <a:rPr lang="en-GB" sz="2100" dirty="0"/>
              <a:t>Start early</a:t>
            </a:r>
          </a:p>
          <a:p>
            <a:pPr>
              <a:lnSpc>
                <a:spcPct val="90000"/>
              </a:lnSpc>
              <a:spcAft>
                <a:spcPts val="1200"/>
              </a:spcAft>
            </a:pPr>
            <a:r>
              <a:rPr lang="en-GB" sz="2100" dirty="0"/>
              <a:t>Think about the population your practice serves and what you would like to gain from the placement </a:t>
            </a:r>
          </a:p>
          <a:p>
            <a:pPr>
              <a:lnSpc>
                <a:spcPct val="90000"/>
              </a:lnSpc>
              <a:spcAft>
                <a:spcPts val="1200"/>
              </a:spcAft>
            </a:pPr>
            <a:r>
              <a:rPr lang="en-GB" sz="2100" dirty="0"/>
              <a:t>Initially talk to those around you, in practice, including your trainer, other GPs, nurses and reception staff and research online</a:t>
            </a:r>
          </a:p>
          <a:p>
            <a:pPr>
              <a:lnSpc>
                <a:spcPct val="90000"/>
              </a:lnSpc>
              <a:spcAft>
                <a:spcPts val="1200"/>
              </a:spcAft>
            </a:pPr>
            <a:r>
              <a:rPr lang="en-GB" sz="2100" dirty="0"/>
              <a:t>If possible, make contact with your social prescribing link worker, they will know about all organisations in the area</a:t>
            </a:r>
          </a:p>
          <a:p>
            <a:pPr>
              <a:lnSpc>
                <a:spcPct val="90000"/>
              </a:lnSpc>
              <a:spcAft>
                <a:spcPts val="1200"/>
              </a:spcAft>
            </a:pPr>
            <a:r>
              <a:rPr lang="en-GB" sz="2100" dirty="0"/>
              <a:t>Use the community placements guide you have been sent</a:t>
            </a:r>
          </a:p>
          <a:p>
            <a:pPr>
              <a:lnSpc>
                <a:spcPct val="90000"/>
              </a:lnSpc>
              <a:spcAft>
                <a:spcPts val="1200"/>
              </a:spcAft>
            </a:pPr>
            <a:endParaRPr lang="en-GB" sz="2400" dirty="0"/>
          </a:p>
          <a:p>
            <a:pPr marL="0" indent="0">
              <a:lnSpc>
                <a:spcPct val="90000"/>
              </a:lnSpc>
              <a:buNone/>
            </a:pPr>
            <a:r>
              <a:rPr lang="en-GB" sz="2000" dirty="0"/>
              <a:t>	</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08CE7133-E5AC-46BB-9EBB-46932DEFE34A}"/>
              </a:ext>
            </a:extLst>
          </p:cNvPr>
          <p:cNvSpPr txBox="1"/>
          <p:nvPr/>
        </p:nvSpPr>
        <p:spPr>
          <a:xfrm>
            <a:off x="445558" y="4908634"/>
            <a:ext cx="8368632" cy="1600438"/>
          </a:xfrm>
          <a:prstGeom prst="rect">
            <a:avLst/>
          </a:prstGeom>
          <a:noFill/>
        </p:spPr>
        <p:txBody>
          <a:bodyPr wrap="square" rtlCol="0">
            <a:spAutoFit/>
          </a:bodyPr>
          <a:lstStyle/>
          <a:p>
            <a:r>
              <a:rPr lang="en-GB" sz="2000" i="1" dirty="0">
                <a:solidFill>
                  <a:srgbClr val="002060"/>
                </a:solidFill>
              </a:rPr>
              <a:t>‘I would say start arranging early, find something that you're interested that is relevant to the community. Talk to the people in your practice, your trainer, the other staff, the social prescriber if you have one.’ (Wakefield trainee, 2020)</a:t>
            </a:r>
            <a:endParaRPr lang="en-GB" sz="2000" dirty="0">
              <a:solidFill>
                <a:srgbClr val="002060"/>
              </a:solidFill>
            </a:endParaRPr>
          </a:p>
          <a:p>
            <a:endParaRPr lang="en-GB" dirty="0"/>
          </a:p>
        </p:txBody>
      </p:sp>
    </p:spTree>
    <p:extLst>
      <p:ext uri="{BB962C8B-B14F-4D97-AF65-F5344CB8AC3E}">
        <p14:creationId xmlns:p14="http://schemas.microsoft.com/office/powerpoint/2010/main" val="804387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14288</TotalTime>
  <Words>1557</Words>
  <Application>Microsoft Office PowerPoint</Application>
  <PresentationFormat>Widescreen</PresentationFormat>
  <Paragraphs>89</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Training for purpose:  Community placements for GP trainees </vt:lpstr>
      <vt:lpstr>PowerPoint Presentation</vt:lpstr>
      <vt:lpstr>What are community placements?</vt:lpstr>
      <vt:lpstr>What are third sector organisations?</vt:lpstr>
      <vt:lpstr>Why have community placements ?</vt:lpstr>
      <vt:lpstr>PowerPoint Presentation</vt:lpstr>
      <vt:lpstr>PowerPoint Presentation</vt:lpstr>
      <vt:lpstr>Jacqueline’s story </vt:lpstr>
      <vt:lpstr>Top tips on arranging a community placement</vt:lpstr>
      <vt:lpstr>How will community placements be assessed?</vt:lpstr>
      <vt:lpstr>Summary of community placements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purpose:  Community placements for GP trainees </dc:title>
  <dc:creator>ali lang</dc:creator>
  <cp:lastModifiedBy>User</cp:lastModifiedBy>
  <cp:revision>12</cp:revision>
  <dcterms:created xsi:type="dcterms:W3CDTF">2019-07-30T11:10:19Z</dcterms:created>
  <dcterms:modified xsi:type="dcterms:W3CDTF">2020-01-29T10:33:44Z</dcterms:modified>
</cp:coreProperties>
</file>