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6" d="100"/>
          <a:sy n="36" d="100"/>
        </p:scale>
        <p:origin x="-404" y="3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3818151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Fact information</a:t>
            </a:r>
          </a:p>
        </p:txBody>
      </p:sp>
      <p:sp>
        <p:nvSpPr>
          <p:cNvPr id="10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Attribution</a:t>
            </a:r>
          </a:p>
        </p:txBody>
      </p:sp>
      <p:sp>
        <p:nvSpPr>
          <p:cNvPr id="11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941297804_1296x1457.jpg"/>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915009552_2264x1509.jpg"/>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740519873_3318x2212.jpg"/>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740519873_3318x2212.jpg"/>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519873_3318x2212.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Image"/>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Image"/>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7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Agenda Subtitle</a:t>
            </a:r>
          </a:p>
        </p:txBody>
      </p:sp>
      <p:sp>
        <p:nvSpPr>
          <p:cNvPr id="9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hueOff val="-245591"/>
            <a:satOff val="13830"/>
            <a:lumOff val="17557"/>
          </a:schemeClr>
        </a:solidFill>
        <a:effectLst/>
      </p:bgPr>
    </p:bg>
    <p:spTree>
      <p:nvGrpSpPr>
        <p:cNvPr id="1" name=""/>
        <p:cNvGrpSpPr/>
        <p:nvPr/>
      </p:nvGrpSpPr>
      <p:grpSpPr>
        <a:xfrm>
          <a:off x="0" y="0"/>
          <a:ext cx="0" cy="0"/>
          <a:chOff x="0" y="0"/>
          <a:chExt cx="0" cy="0"/>
        </a:xfrm>
      </p:grpSpPr>
      <p:sp>
        <p:nvSpPr>
          <p:cNvPr id="151" name="Dr Chris Webb - December 2020"/>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Calibri"/>
                <a:ea typeface="Calibri"/>
                <a:cs typeface="Calibri"/>
                <a:sym typeface="Calibri"/>
              </a:defRPr>
            </a:lvl1pPr>
          </a:lstStyle>
          <a:p>
            <a:r>
              <a:t>Dr Chris Webb - December 2020</a:t>
            </a:r>
          </a:p>
        </p:txBody>
      </p:sp>
      <p:sp>
        <p:nvSpPr>
          <p:cNvPr id="152" name="WBPA - Overview"/>
          <p:cNvSpPr txBox="1">
            <a:spLocks noGrp="1"/>
          </p:cNvSpPr>
          <p:nvPr>
            <p:ph type="ctrTitle"/>
          </p:nvPr>
        </p:nvSpPr>
        <p:spPr>
          <a:prstGeom prst="rect">
            <a:avLst/>
          </a:prstGeom>
        </p:spPr>
        <p:txBody>
          <a:bodyPr/>
          <a:lstStyle>
            <a:lvl1pPr>
              <a:defRPr b="1">
                <a:latin typeface="Calibri"/>
                <a:ea typeface="Calibri"/>
                <a:cs typeface="Calibri"/>
                <a:sym typeface="Calibri"/>
              </a:defRPr>
            </a:lvl1pPr>
          </a:lstStyle>
          <a:p>
            <a:r>
              <a:t>WBPA - Overview</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2">
            <a:extLst/>
          </a:blip>
          <a:stretch>
            <a:fillRect/>
          </a:stretch>
        </p:blipFill>
        <p:spPr>
          <a:xfrm>
            <a:off x="1103934" y="952494"/>
            <a:ext cx="22176132" cy="1181101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2">
            <a:extLst/>
          </a:blip>
          <a:stretch>
            <a:fillRect/>
          </a:stretch>
        </p:blipFill>
        <p:spPr>
          <a:xfrm>
            <a:off x="1038183" y="1080042"/>
            <a:ext cx="22307634" cy="1155591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a:extLst/>
          </a:blip>
          <a:stretch>
            <a:fillRect/>
          </a:stretch>
        </p:blipFill>
        <p:spPr>
          <a:xfrm>
            <a:off x="1916855" y="262304"/>
            <a:ext cx="20550290" cy="1319139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extLst/>
          </a:blip>
          <a:stretch>
            <a:fillRect/>
          </a:stretch>
        </p:blipFill>
        <p:spPr>
          <a:xfrm>
            <a:off x="1060099" y="1610728"/>
            <a:ext cx="22263802" cy="1049454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extLst/>
          </a:blip>
          <a:stretch>
            <a:fillRect/>
          </a:stretch>
        </p:blipFill>
        <p:spPr>
          <a:xfrm>
            <a:off x="695252" y="1642796"/>
            <a:ext cx="22993496" cy="1043040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909784" y="143447"/>
            <a:ext cx="22564432" cy="13429106"/>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823344" y="560963"/>
            <a:ext cx="22737312" cy="1259407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a:extLst/>
          </a:blip>
          <a:stretch>
            <a:fillRect/>
          </a:stretch>
        </p:blipFill>
        <p:spPr>
          <a:xfrm>
            <a:off x="382812" y="1165232"/>
            <a:ext cx="23208225" cy="1024802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899783" y="1075042"/>
            <a:ext cx="22584434" cy="1156591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hueOff val="-245591"/>
            <a:satOff val="13830"/>
            <a:lumOff val="17557"/>
          </a:schemeClr>
        </a:solidFill>
        <a:effectLst/>
      </p:bgPr>
    </p:bg>
    <p:spTree>
      <p:nvGrpSpPr>
        <p:cNvPr id="1" name=""/>
        <p:cNvGrpSpPr/>
        <p:nvPr/>
      </p:nvGrpSpPr>
      <p:grpSpPr>
        <a:xfrm>
          <a:off x="0" y="0"/>
          <a:ext cx="0" cy="0"/>
          <a:chOff x="0" y="0"/>
          <a:chExt cx="0" cy="0"/>
        </a:xfrm>
      </p:grpSpPr>
      <p:sp>
        <p:nvSpPr>
          <p:cNvPr id="191" name="WBPA numbers for each training year"/>
          <p:cNvSpPr txBox="1">
            <a:spLocks noGrp="1"/>
          </p:cNvSpPr>
          <p:nvPr>
            <p:ph type="title"/>
          </p:nvPr>
        </p:nvSpPr>
        <p:spPr>
          <a:prstGeom prst="rect">
            <a:avLst/>
          </a:prstGeom>
        </p:spPr>
        <p:txBody>
          <a:bodyPr/>
          <a:lstStyle>
            <a:lvl1pPr>
              <a:defRPr sz="10000">
                <a:latin typeface="Calibri"/>
                <a:ea typeface="Calibri"/>
                <a:cs typeface="Calibri"/>
                <a:sym typeface="Calibri"/>
              </a:defRPr>
            </a:lvl1pPr>
          </a:lstStyle>
          <a:p>
            <a:r>
              <a:t>WBPA numbers for each training year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urpose of WBPA"/>
          <p:cNvSpPr txBox="1">
            <a:spLocks noGrp="1"/>
          </p:cNvSpPr>
          <p:nvPr>
            <p:ph type="title"/>
          </p:nvPr>
        </p:nvSpPr>
        <p:spPr>
          <a:prstGeom prst="rect">
            <a:avLst/>
          </a:prstGeom>
        </p:spPr>
        <p:txBody>
          <a:bodyPr/>
          <a:lstStyle>
            <a:lvl1pPr>
              <a:defRPr sz="10000" spc="-100">
                <a:latin typeface="Calibri"/>
                <a:ea typeface="Calibri"/>
                <a:cs typeface="Calibri"/>
                <a:sym typeface="Calibri"/>
              </a:defRPr>
            </a:lvl1pPr>
          </a:lstStyle>
          <a:p>
            <a:r>
              <a:t>Purpose of WBPA</a:t>
            </a:r>
          </a:p>
        </p:txBody>
      </p:sp>
      <p:sp>
        <p:nvSpPr>
          <p:cNvPr id="155" name="Evaluates trainee's progress in areas of professional practice best tested in the workplace…"/>
          <p:cNvSpPr txBox="1">
            <a:spLocks noGrp="1"/>
          </p:cNvSpPr>
          <p:nvPr>
            <p:ph type="body" idx="1"/>
          </p:nvPr>
        </p:nvSpPr>
        <p:spPr>
          <a:prstGeom prst="rect">
            <a:avLst/>
          </a:prstGeom>
        </p:spPr>
        <p:txBody>
          <a:bodyPr/>
          <a:lstStyle/>
          <a:p>
            <a:pPr marL="573404" indent="-573404" defTabSz="1877520">
              <a:spcBef>
                <a:spcPts val="1800"/>
              </a:spcBef>
              <a:defRPr sz="4619">
                <a:latin typeface="Calibri"/>
                <a:ea typeface="Calibri"/>
                <a:cs typeface="Calibri"/>
                <a:sym typeface="Calibri"/>
              </a:defRPr>
            </a:pPr>
            <a:r>
              <a:t>Evaluates trainee's progress in areas of professional practice best tested in the workplace</a:t>
            </a:r>
          </a:p>
          <a:p>
            <a:pPr marL="573404" indent="-573404" defTabSz="1877520">
              <a:spcBef>
                <a:spcPts val="1800"/>
              </a:spcBef>
              <a:defRPr sz="4619">
                <a:latin typeface="Calibri"/>
                <a:ea typeface="Calibri"/>
                <a:cs typeface="Calibri"/>
                <a:sym typeface="Calibri"/>
              </a:defRPr>
            </a:pPr>
            <a:r>
              <a:t>Looks at the trainee's performance in their day to day practice to provide evidence for learning and reflection based on real experiences</a:t>
            </a:r>
          </a:p>
          <a:p>
            <a:pPr marL="573404" indent="-573404" defTabSz="1877520">
              <a:spcBef>
                <a:spcPts val="1800"/>
              </a:spcBef>
              <a:defRPr sz="4619">
                <a:latin typeface="Calibri"/>
                <a:ea typeface="Calibri"/>
                <a:cs typeface="Calibri"/>
                <a:sym typeface="Calibri"/>
              </a:defRPr>
            </a:pPr>
            <a:r>
              <a:t>Supports and drives learning in important areas of capability with an underlying theme of patient safety</a:t>
            </a:r>
          </a:p>
          <a:p>
            <a:pPr marL="573404" indent="-573404" defTabSz="1877520">
              <a:spcBef>
                <a:spcPts val="1800"/>
              </a:spcBef>
              <a:defRPr sz="4619">
                <a:latin typeface="Calibri"/>
                <a:ea typeface="Calibri"/>
                <a:cs typeface="Calibri"/>
                <a:sym typeface="Calibri"/>
              </a:defRPr>
            </a:pPr>
            <a:r>
              <a:t>Provides constructive feedback on areas of strength and developmental needs, identifying trainees who may be in difficulty and need more help</a:t>
            </a:r>
          </a:p>
          <a:p>
            <a:pPr marL="573404" indent="-573404" defTabSz="1877520">
              <a:spcBef>
                <a:spcPts val="1800"/>
              </a:spcBef>
              <a:defRPr sz="4619">
                <a:latin typeface="Calibri"/>
                <a:ea typeface="Calibri"/>
                <a:cs typeface="Calibri"/>
                <a:sym typeface="Calibri"/>
              </a:defRPr>
            </a:pPr>
            <a:r>
              <a:t>Evaluates aspects of professional behaviour that are difficult to assess in the AKT and RCA</a:t>
            </a:r>
          </a:p>
          <a:p>
            <a:pPr marL="573404" indent="-573404" defTabSz="1877520">
              <a:spcBef>
                <a:spcPts val="1800"/>
              </a:spcBef>
              <a:defRPr sz="4619">
                <a:latin typeface="Calibri"/>
                <a:ea typeface="Calibri"/>
                <a:cs typeface="Calibri"/>
                <a:sym typeface="Calibri"/>
              </a:defRPr>
            </a:pPr>
            <a:r>
              <a:t>Determines fitness to progress towards completion of training</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age" descr="Image"/>
          <p:cNvPicPr>
            <a:picLocks noChangeAspect="1"/>
          </p:cNvPicPr>
          <p:nvPr/>
        </p:nvPicPr>
        <p:blipFill>
          <a:blip r:embed="rId2">
            <a:extLst/>
          </a:blip>
          <a:stretch>
            <a:fillRect/>
          </a:stretch>
        </p:blipFill>
        <p:spPr>
          <a:xfrm>
            <a:off x="5089043" y="170691"/>
            <a:ext cx="14205914" cy="1337461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SR to be done in a primary are post if any of the following apply: The Clinical Supervisor in practice is a different person to the Educational Supervisor, the evidence in the Portfolio does not give a full enough picture of the trainee and information"/>
          <p:cNvSpPr txBox="1">
            <a:spLocks noGrp="1"/>
          </p:cNvSpPr>
          <p:nvPr>
            <p:ph type="body" idx="1"/>
          </p:nvPr>
        </p:nvSpPr>
        <p:spPr>
          <a:prstGeom prst="rect">
            <a:avLst/>
          </a:prstGeom>
        </p:spPr>
        <p:txBody>
          <a:bodyPr/>
          <a:lstStyle/>
          <a:p>
            <a:pPr marL="744681" indent="-744681">
              <a:defRPr sz="6000">
                <a:latin typeface="Calibri"/>
                <a:ea typeface="Calibri"/>
                <a:cs typeface="Calibri"/>
                <a:sym typeface="Calibri"/>
              </a:defRPr>
            </a:pPr>
            <a:r>
              <a:t>*CSR to be done in a primary are post if any of the following apply: The Clinical Supervisor in practice is a different person to the Educational Supervisor, the evidence in the Portfolio does not give a full enough picture of the trainee and information in a CSR would provide this missing information, or either the trainee or supervisor feel it is appropriate</a:t>
            </a:r>
          </a:p>
          <a:p>
            <a:pPr marL="744681" indent="-744681">
              <a:defRPr sz="6000">
                <a:latin typeface="Calibri"/>
                <a:ea typeface="Calibri"/>
                <a:cs typeface="Calibri"/>
                <a:sym typeface="Calibri"/>
              </a:defRPr>
            </a:pPr>
            <a:r>
              <a:t>** The Interim ESR can only be completed if the trainee is progressing satisfactorily - see interim ESR guidance. Otherwise a full ESR is required at the midpoint of each calendar year</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he Assessments"/>
          <p:cNvSpPr txBox="1">
            <a:spLocks noGrp="1"/>
          </p:cNvSpPr>
          <p:nvPr>
            <p:ph type="title"/>
          </p:nvPr>
        </p:nvSpPr>
        <p:spPr>
          <a:prstGeom prst="rect">
            <a:avLst/>
          </a:prstGeom>
        </p:spPr>
        <p:txBody>
          <a:bodyPr/>
          <a:lstStyle>
            <a:lvl1pPr>
              <a:defRPr sz="10000" spc="-100">
                <a:latin typeface="Calibri"/>
                <a:ea typeface="Calibri"/>
                <a:cs typeface="Calibri"/>
                <a:sym typeface="Calibri"/>
              </a:defRPr>
            </a:lvl1pPr>
          </a:lstStyle>
          <a:p>
            <a:r>
              <a:t>The Assessments</a:t>
            </a:r>
          </a:p>
        </p:txBody>
      </p:sp>
      <p:sp>
        <p:nvSpPr>
          <p:cNvPr id="198" name="Case Based Discussion (CbD)…"/>
          <p:cNvSpPr txBox="1">
            <a:spLocks noGrp="1"/>
          </p:cNvSpPr>
          <p:nvPr>
            <p:ph type="body" idx="1"/>
          </p:nvPr>
        </p:nvSpPr>
        <p:spPr>
          <a:prstGeom prst="rect">
            <a:avLst/>
          </a:prstGeom>
        </p:spPr>
        <p:txBody>
          <a:bodyPr/>
          <a:lstStyle/>
          <a:p>
            <a:pPr marL="387234" indent="-387234" defTabSz="1267936">
              <a:spcBef>
                <a:spcPts val="1200"/>
              </a:spcBef>
              <a:defRPr sz="3120" b="1">
                <a:latin typeface="Calibri"/>
                <a:ea typeface="Calibri"/>
                <a:cs typeface="Calibri"/>
                <a:sym typeface="Calibri"/>
              </a:defRPr>
            </a:pPr>
            <a:r>
              <a:t>Case Based Discussion (CbD)</a:t>
            </a:r>
          </a:p>
          <a:p>
            <a:pPr marL="387234" indent="-387234" defTabSz="1267936">
              <a:spcBef>
                <a:spcPts val="1200"/>
              </a:spcBef>
              <a:defRPr sz="3120" b="1">
                <a:latin typeface="Calibri"/>
                <a:ea typeface="Calibri"/>
                <a:cs typeface="Calibri"/>
                <a:sym typeface="Calibri"/>
              </a:defRPr>
            </a:pPr>
            <a:r>
              <a:t>Care Assessment Tool (CAT)</a:t>
            </a:r>
          </a:p>
          <a:p>
            <a:pPr marL="387234" indent="-387234" defTabSz="1267936">
              <a:spcBef>
                <a:spcPts val="1200"/>
              </a:spcBef>
              <a:defRPr sz="3120">
                <a:latin typeface="Calibri"/>
                <a:ea typeface="Calibri"/>
                <a:cs typeface="Calibri"/>
                <a:sym typeface="Calibri"/>
              </a:defRPr>
            </a:pPr>
            <a:r>
              <a:t>Mini-Clinical Evaluation Exercise (MiniCEX)</a:t>
            </a:r>
          </a:p>
          <a:p>
            <a:pPr marL="387234" indent="-387234" defTabSz="1267936">
              <a:spcBef>
                <a:spcPts val="1200"/>
              </a:spcBef>
              <a:defRPr sz="3120">
                <a:latin typeface="Calibri"/>
                <a:ea typeface="Calibri"/>
                <a:cs typeface="Calibri"/>
                <a:sym typeface="Calibri"/>
              </a:defRPr>
            </a:pPr>
            <a:r>
              <a:t>Consultation Observation Tool (COT)</a:t>
            </a:r>
          </a:p>
          <a:p>
            <a:pPr marL="387234" indent="-387234" defTabSz="1267936">
              <a:spcBef>
                <a:spcPts val="1200"/>
              </a:spcBef>
              <a:defRPr sz="3120">
                <a:latin typeface="Calibri"/>
                <a:ea typeface="Calibri"/>
                <a:cs typeface="Calibri"/>
                <a:sym typeface="Calibri"/>
              </a:defRPr>
            </a:pPr>
            <a:r>
              <a:t>The Audio-COT (Audio-COT)</a:t>
            </a:r>
          </a:p>
          <a:p>
            <a:pPr marL="387234" indent="-387234" defTabSz="1267936">
              <a:spcBef>
                <a:spcPts val="1200"/>
              </a:spcBef>
              <a:defRPr sz="3120" b="1">
                <a:latin typeface="Calibri"/>
                <a:ea typeface="Calibri"/>
                <a:cs typeface="Calibri"/>
                <a:sym typeface="Calibri"/>
              </a:defRPr>
            </a:pPr>
            <a:r>
              <a:t>Clinical Examination and Procedural Skills (CEPS)</a:t>
            </a:r>
          </a:p>
          <a:p>
            <a:pPr marL="387234" indent="-387234" defTabSz="1267936">
              <a:spcBef>
                <a:spcPts val="1200"/>
              </a:spcBef>
              <a:defRPr sz="3120" b="1">
                <a:latin typeface="Calibri"/>
                <a:ea typeface="Calibri"/>
                <a:cs typeface="Calibri"/>
                <a:sym typeface="Calibri"/>
              </a:defRPr>
            </a:pPr>
            <a:r>
              <a:t>Multi-Source Feedback (MSF)</a:t>
            </a:r>
          </a:p>
          <a:p>
            <a:pPr marL="387234" indent="-387234" defTabSz="1267936">
              <a:spcBef>
                <a:spcPts val="1200"/>
              </a:spcBef>
              <a:defRPr sz="3120" b="1">
                <a:latin typeface="Calibri"/>
                <a:ea typeface="Calibri"/>
                <a:cs typeface="Calibri"/>
                <a:sym typeface="Calibri"/>
              </a:defRPr>
            </a:pPr>
            <a:r>
              <a:t>Patient Satisfaction Questionnaire (PSQ)</a:t>
            </a:r>
          </a:p>
          <a:p>
            <a:pPr marL="387234" indent="-387234" defTabSz="1267936">
              <a:spcBef>
                <a:spcPts val="1200"/>
              </a:spcBef>
              <a:defRPr sz="3120" b="1">
                <a:latin typeface="Calibri"/>
                <a:ea typeface="Calibri"/>
                <a:cs typeface="Calibri"/>
                <a:sym typeface="Calibri"/>
              </a:defRPr>
            </a:pPr>
            <a:r>
              <a:t>Leadership Activity and MSF</a:t>
            </a:r>
          </a:p>
          <a:p>
            <a:pPr marL="387234" indent="-387234" defTabSz="1267936">
              <a:spcBef>
                <a:spcPts val="1200"/>
              </a:spcBef>
              <a:defRPr sz="3120" b="1">
                <a:latin typeface="Calibri"/>
                <a:ea typeface="Calibri"/>
                <a:cs typeface="Calibri"/>
                <a:sym typeface="Calibri"/>
              </a:defRPr>
            </a:pPr>
            <a:r>
              <a:t>Quality Improvement Project (QIP)</a:t>
            </a:r>
          </a:p>
          <a:p>
            <a:pPr marL="387234" indent="-387234" defTabSz="1267936">
              <a:spcBef>
                <a:spcPts val="1200"/>
              </a:spcBef>
              <a:defRPr sz="3120" b="1">
                <a:latin typeface="Calibri"/>
                <a:ea typeface="Calibri"/>
                <a:cs typeface="Calibri"/>
                <a:sym typeface="Calibri"/>
              </a:defRPr>
            </a:pPr>
            <a:r>
              <a:t>Prescribing Assessment</a:t>
            </a:r>
          </a:p>
          <a:p>
            <a:pPr marL="387234" indent="-387234" defTabSz="1267936">
              <a:spcBef>
                <a:spcPts val="1200"/>
              </a:spcBef>
              <a:defRPr sz="3120" b="1">
                <a:latin typeface="Calibri"/>
                <a:ea typeface="Calibri"/>
                <a:cs typeface="Calibri"/>
                <a:sym typeface="Calibri"/>
              </a:defRPr>
            </a:pPr>
            <a:r>
              <a:t>Clinical Supervisors Report (CSR)</a:t>
            </a:r>
          </a:p>
          <a:p>
            <a:pPr marL="387234" indent="-387234" defTabSz="1267936">
              <a:spcBef>
                <a:spcPts val="1200"/>
              </a:spcBef>
              <a:defRPr sz="3120" b="1">
                <a:latin typeface="Calibri"/>
                <a:ea typeface="Calibri"/>
                <a:cs typeface="Calibri"/>
                <a:sym typeface="Calibri"/>
              </a:defRPr>
            </a:pPr>
            <a:r>
              <a:t>Interim Educational Spervisors Report (Interim ESR)</a:t>
            </a:r>
          </a:p>
          <a:p>
            <a:pPr marL="387234" indent="-387234" defTabSz="1267936">
              <a:spcBef>
                <a:spcPts val="1200"/>
              </a:spcBef>
              <a:defRPr sz="3120" b="1">
                <a:latin typeface="Calibri"/>
                <a:ea typeface="Calibri"/>
                <a:cs typeface="Calibri"/>
                <a:sym typeface="Calibri"/>
              </a:defRPr>
            </a:pPr>
            <a:r>
              <a:t>Educational Supervisors Report (ESR)</a:t>
            </a:r>
          </a:p>
        </p:txBody>
      </p:sp>
      <p:sp>
        <p:nvSpPr>
          <p:cNvPr id="199" name="Bold indicates the assessments to be discussed toda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792479">
              <a:defRPr sz="5760" b="1" spc="-57">
                <a:latin typeface="Calibri"/>
                <a:ea typeface="Calibri"/>
                <a:cs typeface="Calibri"/>
                <a:sym typeface="Calibri"/>
              </a:defRPr>
            </a:pPr>
            <a:r>
              <a:t>Bold </a:t>
            </a:r>
            <a:r>
              <a:rPr b="0"/>
              <a:t>indicates the assessments to be discussed today</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Format of WBPA"/>
          <p:cNvSpPr txBox="1">
            <a:spLocks noGrp="1"/>
          </p:cNvSpPr>
          <p:nvPr>
            <p:ph type="title"/>
          </p:nvPr>
        </p:nvSpPr>
        <p:spPr>
          <a:prstGeom prst="rect">
            <a:avLst/>
          </a:prstGeom>
        </p:spPr>
        <p:txBody>
          <a:bodyPr/>
          <a:lstStyle>
            <a:lvl1pPr>
              <a:defRPr sz="10000" spc="-100">
                <a:latin typeface="Calibri"/>
                <a:ea typeface="Calibri"/>
                <a:cs typeface="Calibri"/>
                <a:sym typeface="Calibri"/>
              </a:defRPr>
            </a:lvl1pPr>
          </a:lstStyle>
          <a:p>
            <a:r>
              <a:t>Format of WBPA</a:t>
            </a:r>
          </a:p>
        </p:txBody>
      </p:sp>
      <p:sp>
        <p:nvSpPr>
          <p:cNvPr id="158" name="WPBA is designed to support trainees’ development, providing feedback on progress and helping identify any areas of difficulty…"/>
          <p:cNvSpPr txBox="1">
            <a:spLocks noGrp="1"/>
          </p:cNvSpPr>
          <p:nvPr>
            <p:ph type="body" idx="1"/>
          </p:nvPr>
        </p:nvSpPr>
        <p:spPr>
          <a:prstGeom prst="rect">
            <a:avLst/>
          </a:prstGeom>
        </p:spPr>
        <p:txBody>
          <a:bodyPr/>
          <a:lstStyle/>
          <a:p>
            <a:pPr marL="513830" indent="-513830" defTabSz="1682453">
              <a:spcBef>
                <a:spcPts val="1600"/>
              </a:spcBef>
              <a:defRPr sz="4140">
                <a:latin typeface="Calibri"/>
                <a:ea typeface="Calibri"/>
                <a:cs typeface="Calibri"/>
                <a:sym typeface="Calibri"/>
              </a:defRPr>
            </a:pPr>
            <a:r>
              <a:t>WPBA is designed to support trainees’ development, providing feedback on progress and helping identify any areas of difficulty</a:t>
            </a:r>
          </a:p>
          <a:p>
            <a:pPr marL="513830" indent="-513830" defTabSz="1682453">
              <a:spcBef>
                <a:spcPts val="1600"/>
              </a:spcBef>
              <a:defRPr sz="4140">
                <a:latin typeface="Calibri"/>
                <a:ea typeface="Calibri"/>
                <a:cs typeface="Calibri"/>
                <a:sym typeface="Calibri"/>
              </a:defRPr>
            </a:pPr>
            <a:r>
              <a:t>Throughout training, the trainee collects evidence related to 13 areas of professional capability and records it in their Portfolio. This evidence is used to inform 6/12 reviews and - at the end of training - to make a judgement about their readiness for independent practice</a:t>
            </a:r>
          </a:p>
          <a:p>
            <a:pPr marL="513830" indent="-513830" defTabSz="1682453">
              <a:spcBef>
                <a:spcPts val="1600"/>
              </a:spcBef>
              <a:defRPr sz="4140">
                <a:latin typeface="Calibri"/>
                <a:ea typeface="Calibri"/>
                <a:cs typeface="Calibri"/>
                <a:sym typeface="Calibri"/>
              </a:defRPr>
            </a:pPr>
            <a:r>
              <a:t>August 2020 - WPBA requirements changed</a:t>
            </a:r>
          </a:p>
          <a:p>
            <a:pPr marL="513830" indent="-513830" defTabSz="1682453">
              <a:spcBef>
                <a:spcPts val="1600"/>
              </a:spcBef>
              <a:defRPr sz="4140">
                <a:latin typeface="Calibri"/>
                <a:ea typeface="Calibri"/>
                <a:cs typeface="Calibri"/>
                <a:sym typeface="Calibri"/>
              </a:defRPr>
            </a:pPr>
            <a:r>
              <a:t>Current assessments have been updated along with introduction of new assessments. Reflects and responds to changes in General Practice, the new RCGP curriculum, and mandatory requirements of the GMC. Some assessments have changed completely, others have undergone minor modifications</a:t>
            </a:r>
          </a:p>
          <a:p>
            <a:pPr marL="513830" indent="-513830" defTabSz="1682453">
              <a:spcBef>
                <a:spcPts val="1600"/>
              </a:spcBef>
              <a:defRPr sz="4140">
                <a:latin typeface="Calibri"/>
                <a:ea typeface="Calibri"/>
                <a:cs typeface="Calibri"/>
                <a:sym typeface="Calibri"/>
              </a:defRPr>
            </a:pPr>
            <a:r>
              <a:t>WBPA Competency descriptors have not changed, the basis on which they are judged, and the level required to be attained by end of their training remains unchanged. Competences have been renamed as Capabilities to fit with the new curriculum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hueOff val="-245591"/>
            <a:satOff val="13830"/>
            <a:lumOff val="17557"/>
          </a:schemeClr>
        </a:solidFill>
        <a:effectLst/>
      </p:bgPr>
    </p:bg>
    <p:spTree>
      <p:nvGrpSpPr>
        <p:cNvPr id="1" name=""/>
        <p:cNvGrpSpPr/>
        <p:nvPr/>
      </p:nvGrpSpPr>
      <p:grpSpPr>
        <a:xfrm>
          <a:off x="0" y="0"/>
          <a:ext cx="0" cy="0"/>
          <a:chOff x="0" y="0"/>
          <a:chExt cx="0" cy="0"/>
        </a:xfrm>
      </p:grpSpPr>
      <p:sp>
        <p:nvSpPr>
          <p:cNvPr id="160" name="Capabilities"/>
          <p:cNvSpPr txBox="1">
            <a:spLocks noGrp="1"/>
          </p:cNvSpPr>
          <p:nvPr>
            <p:ph type="title"/>
          </p:nvPr>
        </p:nvSpPr>
        <p:spPr>
          <a:prstGeom prst="rect">
            <a:avLst/>
          </a:prstGeom>
        </p:spPr>
        <p:txBody>
          <a:bodyPr/>
          <a:lstStyle>
            <a:lvl1pPr>
              <a:defRPr>
                <a:latin typeface="Calibri"/>
                <a:ea typeface="Calibri"/>
                <a:cs typeface="Calibri"/>
                <a:sym typeface="Calibri"/>
              </a:defRPr>
            </a:lvl1pPr>
          </a:lstStyle>
          <a:p>
            <a:r>
              <a:t>Capabilities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13 Capabilities"/>
          <p:cNvSpPr txBox="1">
            <a:spLocks noGrp="1"/>
          </p:cNvSpPr>
          <p:nvPr>
            <p:ph type="title"/>
          </p:nvPr>
        </p:nvSpPr>
        <p:spPr>
          <a:prstGeom prst="rect">
            <a:avLst/>
          </a:prstGeom>
        </p:spPr>
        <p:txBody>
          <a:bodyPr/>
          <a:lstStyle>
            <a:lvl1pPr>
              <a:defRPr sz="10000" spc="-100">
                <a:latin typeface="Calibri"/>
                <a:ea typeface="Calibri"/>
                <a:cs typeface="Calibri"/>
                <a:sym typeface="Calibri"/>
              </a:defRPr>
            </a:lvl1pPr>
          </a:lstStyle>
          <a:p>
            <a:r>
              <a:t>13 Capabilities </a:t>
            </a:r>
          </a:p>
        </p:txBody>
      </p:sp>
      <p:sp>
        <p:nvSpPr>
          <p:cNvPr id="163" name="Fitness to Practice…"/>
          <p:cNvSpPr txBox="1">
            <a:spLocks noGrp="1"/>
          </p:cNvSpPr>
          <p:nvPr>
            <p:ph type="body" idx="1"/>
          </p:nvPr>
        </p:nvSpPr>
        <p:spPr>
          <a:prstGeom prst="rect">
            <a:avLst/>
          </a:prstGeom>
        </p:spPr>
        <p:txBody>
          <a:bodyPr/>
          <a:lstStyle/>
          <a:p>
            <a:pPr marL="417021" indent="-417021" defTabSz="1365469">
              <a:spcBef>
                <a:spcPts val="1300"/>
              </a:spcBef>
              <a:defRPr sz="3359">
                <a:latin typeface="Calibri"/>
                <a:ea typeface="Calibri"/>
                <a:cs typeface="Calibri"/>
                <a:sym typeface="Calibri"/>
              </a:defRPr>
            </a:pPr>
            <a:r>
              <a:t>Fitness to Practice</a:t>
            </a:r>
          </a:p>
          <a:p>
            <a:pPr marL="417021" indent="-417021" defTabSz="1365469">
              <a:spcBef>
                <a:spcPts val="1300"/>
              </a:spcBef>
              <a:defRPr sz="3359">
                <a:latin typeface="Calibri"/>
                <a:ea typeface="Calibri"/>
                <a:cs typeface="Calibri"/>
                <a:sym typeface="Calibri"/>
              </a:defRPr>
            </a:pPr>
            <a:r>
              <a:t>Maintaining an ethical approach</a:t>
            </a:r>
          </a:p>
          <a:p>
            <a:pPr marL="417021" indent="-417021" defTabSz="1365469">
              <a:spcBef>
                <a:spcPts val="1300"/>
              </a:spcBef>
              <a:defRPr sz="3359">
                <a:latin typeface="Calibri"/>
                <a:ea typeface="Calibri"/>
                <a:cs typeface="Calibri"/>
                <a:sym typeface="Calibri"/>
              </a:defRPr>
            </a:pPr>
            <a:r>
              <a:t>Communication and Consultation Skills</a:t>
            </a:r>
          </a:p>
          <a:p>
            <a:pPr marL="417021" indent="-417021" defTabSz="1365469">
              <a:spcBef>
                <a:spcPts val="1300"/>
              </a:spcBef>
              <a:defRPr sz="3359">
                <a:latin typeface="Calibri"/>
                <a:ea typeface="Calibri"/>
                <a:cs typeface="Calibri"/>
                <a:sym typeface="Calibri"/>
              </a:defRPr>
            </a:pPr>
            <a:r>
              <a:t>Data Gathering and Interpretation</a:t>
            </a:r>
          </a:p>
          <a:p>
            <a:pPr marL="417021" indent="-417021" defTabSz="1365469">
              <a:spcBef>
                <a:spcPts val="1300"/>
              </a:spcBef>
              <a:defRPr sz="3359">
                <a:latin typeface="Calibri"/>
                <a:ea typeface="Calibri"/>
                <a:cs typeface="Calibri"/>
                <a:sym typeface="Calibri"/>
              </a:defRPr>
            </a:pPr>
            <a:r>
              <a:t>Clinical Examination and Procedural Skills</a:t>
            </a:r>
          </a:p>
          <a:p>
            <a:pPr marL="417021" indent="-417021" defTabSz="1365469">
              <a:spcBef>
                <a:spcPts val="1300"/>
              </a:spcBef>
              <a:defRPr sz="3359">
                <a:latin typeface="Calibri"/>
                <a:ea typeface="Calibri"/>
                <a:cs typeface="Calibri"/>
                <a:sym typeface="Calibri"/>
              </a:defRPr>
            </a:pPr>
            <a:r>
              <a:t>Making a diagnosis / decisions</a:t>
            </a:r>
          </a:p>
          <a:p>
            <a:pPr marL="417021" indent="-417021" defTabSz="1365469">
              <a:spcBef>
                <a:spcPts val="1300"/>
              </a:spcBef>
              <a:defRPr sz="3359">
                <a:latin typeface="Calibri"/>
                <a:ea typeface="Calibri"/>
                <a:cs typeface="Calibri"/>
                <a:sym typeface="Calibri"/>
              </a:defRPr>
            </a:pPr>
            <a:r>
              <a:t>Clinical management </a:t>
            </a:r>
          </a:p>
          <a:p>
            <a:pPr marL="417021" indent="-417021" defTabSz="1365469">
              <a:spcBef>
                <a:spcPts val="1300"/>
              </a:spcBef>
              <a:defRPr sz="3359">
                <a:latin typeface="Calibri"/>
                <a:ea typeface="Calibri"/>
                <a:cs typeface="Calibri"/>
                <a:sym typeface="Calibri"/>
              </a:defRPr>
            </a:pPr>
            <a:r>
              <a:t>Managing medical complexity </a:t>
            </a:r>
          </a:p>
          <a:p>
            <a:pPr marL="417021" indent="-417021" defTabSz="1365469">
              <a:spcBef>
                <a:spcPts val="1300"/>
              </a:spcBef>
              <a:defRPr sz="3359">
                <a:latin typeface="Calibri"/>
                <a:ea typeface="Calibri"/>
                <a:cs typeface="Calibri"/>
                <a:sym typeface="Calibri"/>
              </a:defRPr>
            </a:pPr>
            <a:r>
              <a:t>Working with colleagues and in teams</a:t>
            </a:r>
          </a:p>
          <a:p>
            <a:pPr marL="417021" indent="-417021" defTabSz="1365469">
              <a:spcBef>
                <a:spcPts val="1300"/>
              </a:spcBef>
              <a:defRPr sz="3359">
                <a:latin typeface="Calibri"/>
                <a:ea typeface="Calibri"/>
                <a:cs typeface="Calibri"/>
                <a:sym typeface="Calibri"/>
              </a:defRPr>
            </a:pPr>
            <a:r>
              <a:t>Maintaining performance, learning and teaching </a:t>
            </a:r>
          </a:p>
          <a:p>
            <a:pPr marL="417021" indent="-417021" defTabSz="1365469">
              <a:spcBef>
                <a:spcPts val="1300"/>
              </a:spcBef>
              <a:defRPr sz="3359">
                <a:latin typeface="Calibri"/>
                <a:ea typeface="Calibri"/>
                <a:cs typeface="Calibri"/>
                <a:sym typeface="Calibri"/>
              </a:defRPr>
            </a:pPr>
            <a:r>
              <a:t>Organisation, Management and leadership </a:t>
            </a:r>
          </a:p>
          <a:p>
            <a:pPr marL="417021" indent="-417021" defTabSz="1365469">
              <a:spcBef>
                <a:spcPts val="1300"/>
              </a:spcBef>
              <a:defRPr sz="3359">
                <a:latin typeface="Calibri"/>
                <a:ea typeface="Calibri"/>
                <a:cs typeface="Calibri"/>
                <a:sym typeface="Calibri"/>
              </a:defRPr>
            </a:pPr>
            <a:r>
              <a:t>Practising Holistically, Promoting health and safeguarding </a:t>
            </a:r>
          </a:p>
          <a:p>
            <a:pPr marL="417021" indent="-417021" defTabSz="1365469">
              <a:spcBef>
                <a:spcPts val="1300"/>
              </a:spcBef>
              <a:defRPr sz="3359">
                <a:latin typeface="Calibri"/>
                <a:ea typeface="Calibri"/>
                <a:cs typeface="Calibri"/>
                <a:sym typeface="Calibri"/>
              </a:defRPr>
            </a:pPr>
            <a:r>
              <a:t>Community orientation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 descr="Image"/>
          <p:cNvPicPr>
            <a:picLocks noChangeAspect="1"/>
          </p:cNvPicPr>
          <p:nvPr/>
        </p:nvPicPr>
        <p:blipFill>
          <a:blip r:embed="rId2">
            <a:extLst/>
          </a:blip>
          <a:stretch>
            <a:fillRect/>
          </a:stretch>
        </p:blipFill>
        <p:spPr>
          <a:xfrm>
            <a:off x="1750492" y="478463"/>
            <a:ext cx="20883016" cy="1275907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mage" descr="Image"/>
          <p:cNvPicPr>
            <a:picLocks noChangeAspect="1"/>
          </p:cNvPicPr>
          <p:nvPr/>
        </p:nvPicPr>
        <p:blipFill>
          <a:blip r:embed="rId2">
            <a:extLst/>
          </a:blip>
          <a:stretch>
            <a:fillRect/>
          </a:stretch>
        </p:blipFill>
        <p:spPr>
          <a:xfrm>
            <a:off x="337294" y="1803558"/>
            <a:ext cx="23709412" cy="1010888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extLst/>
          </a:blip>
          <a:stretch>
            <a:fillRect/>
          </a:stretch>
        </p:blipFill>
        <p:spPr>
          <a:xfrm>
            <a:off x="2502136" y="370137"/>
            <a:ext cx="19379728" cy="1297572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extLst/>
          </a:blip>
          <a:stretch>
            <a:fillRect/>
          </a:stretch>
        </p:blipFill>
        <p:spPr>
          <a:xfrm>
            <a:off x="904425" y="2635119"/>
            <a:ext cx="22575150" cy="844576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525</Words>
  <Application>Microsoft Office PowerPoint</Application>
  <PresentationFormat>Custom</PresentationFormat>
  <Paragraphs>49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23_ClassicWhite</vt:lpstr>
      <vt:lpstr>WBPA - Overview</vt:lpstr>
      <vt:lpstr>Purpose of WBPA</vt:lpstr>
      <vt:lpstr>Format of WBPA</vt:lpstr>
      <vt:lpstr>Capabilities </vt:lpstr>
      <vt:lpstr>13 Capabilities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WBPA numbers for each training year</vt:lpstr>
      <vt:lpstr>PowerPoint Presentation</vt:lpstr>
      <vt:lpstr>PowerPoint Presentation</vt:lpstr>
      <vt:lpstr>The Assessments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WBPA - Overview</dc:title>
  <dc:creator>Chris Webb</dc:creator>
  <cp:lastModifiedBy>Chris Webb</cp:lastModifiedBy>
  <cp:revision>1</cp:revision>
  <dcterms:modified xsi:type="dcterms:W3CDTF">2021-02-14T12:39:04Z</dcterms:modified>
</cp:coreProperties>
</file>