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9"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EB35A-90D0-0CF7-D5C2-5CDC2EAB5DE9}" v="291" dt="2021-08-12T15:01:54.633"/>
    <p1510:client id="{CFF2D818-36DB-4346-91D2-C46A19F1806C}" v="1011" dt="2021-02-11T10:37:10.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34" d="100"/>
          <a:sy n="134" d="100"/>
        </p:scale>
        <p:origin x="65"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1019E-0CA5-40EF-8440-A3BE99096603}" type="datetimeFigureOut">
              <a:rPr lang="en-US"/>
              <a:t>9/3/2021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227AB-3815-4776-8FA0-1F8560650334}" type="slidenum">
              <a:rPr lang="en-US"/>
              <a:t>‹#›</a:t>
            </a:fld>
            <a:endParaRPr lang="en-US"/>
          </a:p>
        </p:txBody>
      </p:sp>
    </p:spTree>
    <p:extLst>
      <p:ext uri="{BB962C8B-B14F-4D97-AF65-F5344CB8AC3E}">
        <p14:creationId xmlns:p14="http://schemas.microsoft.com/office/powerpoint/2010/main" val="56506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Trainee committees in each of the 3 regions</a:t>
            </a:r>
          </a:p>
          <a:p>
            <a:r>
              <a:rPr lang="en-US">
                <a:cs typeface="Calibri"/>
              </a:rPr>
              <a:t>Structure is different in each region</a:t>
            </a:r>
          </a:p>
          <a:p>
            <a:r>
              <a:rPr lang="en-US">
                <a:cs typeface="Calibri"/>
              </a:rPr>
              <a:t>Hospitals reps and regional reps. </a:t>
            </a:r>
            <a:endParaRPr lang="en-US" dirty="0">
              <a:cs typeface="Calibri"/>
            </a:endParaRPr>
          </a:p>
          <a:p>
            <a:r>
              <a:rPr lang="en-US">
                <a:cs typeface="Calibri"/>
              </a:rPr>
              <a:t>Serve a common purpose to help with any problems with training</a:t>
            </a:r>
            <a:endParaRPr lang="en-US" dirty="0">
              <a:cs typeface="Calibri"/>
            </a:endParaRPr>
          </a:p>
          <a:p>
            <a:r>
              <a:rPr lang="en-US">
                <a:cs typeface="Calibri"/>
              </a:rPr>
              <a:t>Just one point of access for trainees to the school</a:t>
            </a:r>
          </a:p>
          <a:p>
            <a:r>
              <a:rPr lang="en-US">
                <a:cs typeface="Calibri"/>
              </a:rPr>
              <a:t>Answer questions, imorive training and conditions</a:t>
            </a:r>
          </a:p>
          <a:p>
            <a:r>
              <a:rPr lang="en-US">
                <a:cs typeface="Calibri"/>
              </a:rPr>
              <a:t>Act as intermediate between trainees and the school</a:t>
            </a:r>
          </a:p>
          <a:p>
            <a:r>
              <a:rPr lang="en-US">
                <a:cs typeface="Calibri"/>
              </a:rPr>
              <a:t>Attend STC &amp; board meetings. </a:t>
            </a:r>
            <a:endParaRPr lang="en-US" dirty="0">
              <a:cs typeface="Calibri"/>
            </a:endParaRPr>
          </a:p>
        </p:txBody>
      </p:sp>
      <p:sp>
        <p:nvSpPr>
          <p:cNvPr id="4" name="Slide Number Placeholder 3"/>
          <p:cNvSpPr>
            <a:spLocks noGrp="1"/>
          </p:cNvSpPr>
          <p:nvPr>
            <p:ph type="sldNum" sz="quarter" idx="5"/>
          </p:nvPr>
        </p:nvSpPr>
        <p:spPr/>
        <p:txBody>
          <a:bodyPr/>
          <a:lstStyle/>
          <a:p>
            <a:fld id="{113227AB-3815-4776-8FA0-1F8560650334}" type="slidenum">
              <a:rPr lang="en-US"/>
              <a:t>1</a:t>
            </a:fld>
            <a:endParaRPr lang="en-US"/>
          </a:p>
        </p:txBody>
      </p:sp>
    </p:spTree>
    <p:extLst>
      <p:ext uri="{BB962C8B-B14F-4D97-AF65-F5344CB8AC3E}">
        <p14:creationId xmlns:p14="http://schemas.microsoft.com/office/powerpoint/2010/main" val="167135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dirty="0"/>
              <a:t>The </a:t>
            </a:r>
            <a:r>
              <a:rPr lang="en-US" dirty="0" err="1"/>
              <a:t>Anaesthetists</a:t>
            </a:r>
            <a:r>
              <a:rPr lang="en-US" dirty="0"/>
              <a:t> in Training Representative Group (ATRG) was formed in July 2014 and consists of one trainee representative from each School of </a:t>
            </a:r>
            <a:r>
              <a:rPr lang="en-US" dirty="0" err="1"/>
              <a:t>Anaesthesia</a:t>
            </a:r>
            <a:r>
              <a:rPr lang="en-US" dirty="0"/>
              <a:t> along with co-opted members from the Faculties of Intensive Care Medicine and Pain Medicine. The objectives of the ATRG are:</a:t>
            </a:r>
            <a:endParaRPr lang="en-US" dirty="0">
              <a:cs typeface="Calibri"/>
            </a:endParaRPr>
          </a:p>
          <a:p>
            <a:r>
              <a:rPr lang="en-US" dirty="0"/>
              <a:t>Enable a more sustainable and operable system to ensure true representation of trainee concerns and views and ensure the College has an effective, UK wide means of seeking trainee input.</a:t>
            </a:r>
            <a:endParaRPr lang="en-US" dirty="0">
              <a:cs typeface="Calibri"/>
            </a:endParaRPr>
          </a:p>
          <a:p>
            <a:r>
              <a:rPr lang="en-US" dirty="0"/>
              <a:t>Effectively inform and alert trainees to issues affecting them and to be able to address grass roots concerns.</a:t>
            </a:r>
            <a:endParaRPr lang="en-US" dirty="0">
              <a:cs typeface="Calibri"/>
            </a:endParaRPr>
          </a:p>
          <a:p>
            <a:r>
              <a:rPr lang="en-US" dirty="0"/>
              <a:t>Encourage greater trainee engagement with the College.</a:t>
            </a:r>
            <a:endParaRPr lang="en-US" dirty="0">
              <a:cs typeface="Calibri"/>
            </a:endParaRPr>
          </a:p>
          <a:p>
            <a:endParaRPr lang="en-US" dirty="0">
              <a:cs typeface="Calibri"/>
            </a:endParaRPr>
          </a:p>
          <a:p>
            <a:endParaRPr lang="en-US" dirty="0">
              <a:cs typeface="Calibri"/>
            </a:endParaRPr>
          </a:p>
          <a:p>
            <a:r>
              <a:rPr lang="en-US" dirty="0"/>
              <a:t>The </a:t>
            </a:r>
            <a:r>
              <a:rPr lang="en-US" dirty="0" err="1"/>
              <a:t>Anaesthetists</a:t>
            </a:r>
            <a:r>
              <a:rPr lang="en-US" dirty="0"/>
              <a:t> in Training Committee consists of two trainee members of Council, four members elected from the </a:t>
            </a:r>
            <a:r>
              <a:rPr lang="en-US" dirty="0" err="1"/>
              <a:t>Anaesthetist</a:t>
            </a:r>
            <a:r>
              <a:rPr lang="en-US" dirty="0"/>
              <a:t> in Training Representative Group and co-opted members. This committee provides trainee representation across all activities of the College and also to external groups such as the Academy of Medical Royal Colleges' Trainee Doctors Group (ATDG) and the Association of </a:t>
            </a:r>
            <a:r>
              <a:rPr lang="en-US" dirty="0" err="1"/>
              <a:t>Anaesthetists</a:t>
            </a:r>
            <a:r>
              <a:rPr lang="en-US" dirty="0"/>
              <a:t> Trainee Committee. </a:t>
            </a:r>
            <a:endParaRPr lang="en-US" dirty="0">
              <a:cs typeface="Calibri"/>
            </a:endParaRPr>
          </a:p>
        </p:txBody>
      </p:sp>
      <p:sp>
        <p:nvSpPr>
          <p:cNvPr id="4" name="Slide Number Placeholder 3"/>
          <p:cNvSpPr>
            <a:spLocks noGrp="1"/>
          </p:cNvSpPr>
          <p:nvPr>
            <p:ph type="sldNum" sz="quarter" idx="5"/>
          </p:nvPr>
        </p:nvSpPr>
        <p:spPr/>
        <p:txBody>
          <a:bodyPr/>
          <a:lstStyle/>
          <a:p>
            <a:fld id="{113227AB-3815-4776-8FA0-1F8560650334}" type="slidenum">
              <a:rPr lang="en-US"/>
              <a:t>5</a:t>
            </a:fld>
            <a:endParaRPr lang="en-US"/>
          </a:p>
        </p:txBody>
      </p:sp>
    </p:spTree>
    <p:extLst>
      <p:ext uri="{BB962C8B-B14F-4D97-AF65-F5344CB8AC3E}">
        <p14:creationId xmlns:p14="http://schemas.microsoft.com/office/powerpoint/2010/main" val="234148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m.fadden@nhs.net" TargetMode="External"/><Relationship Id="rId7" Type="http://schemas.openxmlformats.org/officeDocument/2006/relationships/image" Target="../media/image3.png"/><Relationship Id="rId2" Type="http://schemas.openxmlformats.org/officeDocument/2006/relationships/hyperlink" Target="mailto:paul.panesar@nhs.net" TargetMode="Externa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mailto:eleanor.cheah1@nhs.net" TargetMode="External"/><Relationship Id="rId4" Type="http://schemas.openxmlformats.org/officeDocument/2006/relationships/hyperlink" Target="mailto:sophie.lawton1@nhs.net"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mailto:daniel.greenwood@doctors.org.uk" TargetMode="External"/><Relationship Id="rId2" Type="http://schemas.openxmlformats.org/officeDocument/2006/relationships/hyperlink" Target="mailto:claudia.dyball@nhs.net" TargetMode="External"/><Relationship Id="rId1" Type="http://schemas.openxmlformats.org/officeDocument/2006/relationships/slideLayout" Target="../slideLayouts/slideLayout2.xml"/><Relationship Id="rId5" Type="http://schemas.openxmlformats.org/officeDocument/2006/relationships/hyperlink" Target="mailto:sandhya.od1@nhs.net" TargetMode="External"/><Relationship Id="rId4" Type="http://schemas.openxmlformats.org/officeDocument/2006/relationships/hyperlink" Target="mailto:stephanie.bailey1@nh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cs typeface="Calibri Light"/>
              </a:rPr>
              <a:t>Yorkshire &amp; Humber </a:t>
            </a:r>
            <a:br>
              <a:rPr lang="en-US" dirty="0">
                <a:cs typeface="Calibri Light"/>
              </a:rPr>
            </a:br>
            <a:r>
              <a:rPr lang="en-US" dirty="0" err="1">
                <a:cs typeface="Calibri Light"/>
              </a:rPr>
              <a:t>Anaesthetic</a:t>
            </a:r>
            <a:r>
              <a:rPr lang="en-US" dirty="0">
                <a:cs typeface="Calibri Light"/>
              </a:rPr>
              <a:t> Trainee Committees</a:t>
            </a:r>
            <a:endParaRPr lang="en-US" dirty="0" err="1"/>
          </a:p>
        </p:txBody>
      </p:sp>
      <p:sp>
        <p:nvSpPr>
          <p:cNvPr id="3" name="Subtitle 2"/>
          <p:cNvSpPr>
            <a:spLocks noGrp="1"/>
          </p:cNvSpPr>
          <p:nvPr>
            <p:ph type="subTitle" idx="1"/>
          </p:nvPr>
        </p:nvSpPr>
        <p:spPr/>
        <p:txBody>
          <a:bodyPr vert="horz" lIns="91440" tIns="45720" rIns="91440" bIns="45720" rtlCol="0" anchor="t">
            <a:normAutofit lnSpcReduction="10000"/>
          </a:bodyPr>
          <a:lstStyle/>
          <a:p>
            <a:endParaRPr lang="en-US"/>
          </a:p>
          <a:p>
            <a:r>
              <a:rPr lang="en-US">
                <a:cs typeface="Calibri"/>
              </a:rPr>
              <a:t>Sophie Lawton </a:t>
            </a:r>
            <a:endParaRPr lang="en-US" dirty="0">
              <a:cs typeface="Calibri"/>
            </a:endParaRPr>
          </a:p>
          <a:p>
            <a:r>
              <a:rPr lang="en-US">
                <a:cs typeface="Calibri"/>
              </a:rPr>
              <a:t>ST6 Anaesthesia West Yorkshire </a:t>
            </a:r>
          </a:p>
          <a:p>
            <a:r>
              <a:rPr lang="en-US" dirty="0">
                <a:cs typeface="Calibri"/>
              </a:rPr>
              <a:t>Co-Chair West Yorkshire Committee of </a:t>
            </a:r>
            <a:r>
              <a:rPr lang="en-US" dirty="0" err="1">
                <a:cs typeface="Calibri"/>
              </a:rPr>
              <a:t>Anaesthetists</a:t>
            </a:r>
            <a:r>
              <a:rPr lang="en-US" dirty="0">
                <a:cs typeface="Calibri"/>
              </a:rPr>
              <a:t> in Training</a:t>
            </a:r>
          </a:p>
        </p:txBody>
      </p:sp>
      <p:pic>
        <p:nvPicPr>
          <p:cNvPr id="4" name="Picture 4">
            <a:extLst>
              <a:ext uri="{FF2B5EF4-FFF2-40B4-BE49-F238E27FC236}">
                <a16:creationId xmlns:a16="http://schemas.microsoft.com/office/drawing/2014/main" id="{A1E966D8-D35A-452A-B4F6-3DD2FB5A5583}"/>
              </a:ext>
            </a:extLst>
          </p:cNvPr>
          <p:cNvPicPr>
            <a:picLocks noChangeAspect="1"/>
          </p:cNvPicPr>
          <p:nvPr/>
        </p:nvPicPr>
        <p:blipFill>
          <a:blip r:embed="rId3"/>
          <a:stretch>
            <a:fillRect/>
          </a:stretch>
        </p:blipFill>
        <p:spPr>
          <a:xfrm>
            <a:off x="9041267" y="572861"/>
            <a:ext cx="2447925" cy="55245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172B-39DC-41BD-A040-E529C4AF20BE}"/>
              </a:ext>
            </a:extLst>
          </p:cNvPr>
          <p:cNvSpPr>
            <a:spLocks noGrp="1"/>
          </p:cNvSpPr>
          <p:nvPr>
            <p:ph type="title"/>
          </p:nvPr>
        </p:nvSpPr>
        <p:spPr/>
        <p:txBody>
          <a:bodyPr/>
          <a:lstStyle/>
          <a:p>
            <a:pPr algn="ctr"/>
            <a:r>
              <a:rPr lang="en-US" dirty="0">
                <a:cs typeface="Calibri Light"/>
              </a:rPr>
              <a:t>West Yorkshire Committee of </a:t>
            </a:r>
            <a:r>
              <a:rPr lang="en-US" dirty="0" err="1">
                <a:cs typeface="Calibri Light"/>
              </a:rPr>
              <a:t>Anaesthetists</a:t>
            </a:r>
            <a:r>
              <a:rPr lang="en-US" dirty="0">
                <a:cs typeface="Calibri Light"/>
              </a:rPr>
              <a:t> in Training (WYCAT)</a:t>
            </a:r>
          </a:p>
        </p:txBody>
      </p:sp>
      <p:sp>
        <p:nvSpPr>
          <p:cNvPr id="3" name="Content Placeholder 2">
            <a:extLst>
              <a:ext uri="{FF2B5EF4-FFF2-40B4-BE49-F238E27FC236}">
                <a16:creationId xmlns:a16="http://schemas.microsoft.com/office/drawing/2014/main" id="{C19D215C-2793-43E4-87CB-AF8E7EFAF5B6}"/>
              </a:ext>
            </a:extLst>
          </p:cNvPr>
          <p:cNvSpPr>
            <a:spLocks noGrp="1"/>
          </p:cNvSpPr>
          <p:nvPr>
            <p:ph sz="half" idx="1"/>
          </p:nvPr>
        </p:nvSpPr>
        <p:spPr>
          <a:xfrm>
            <a:off x="507521" y="1710606"/>
            <a:ext cx="5181600" cy="4351338"/>
          </a:xfrm>
        </p:spPr>
        <p:txBody>
          <a:bodyPr vert="horz" lIns="91440" tIns="45720" rIns="91440" bIns="45720" rtlCol="0" anchor="t">
            <a:normAutofit lnSpcReduction="10000"/>
          </a:bodyPr>
          <a:lstStyle/>
          <a:p>
            <a:pPr>
              <a:buNone/>
            </a:pPr>
            <a:r>
              <a:rPr lang="en-US" dirty="0"/>
              <a:t>ST5+ trainees (Co Chair)</a:t>
            </a:r>
            <a:endParaRPr lang="en-US" dirty="0">
              <a:cs typeface="Calibri"/>
            </a:endParaRPr>
          </a:p>
          <a:p>
            <a:pPr>
              <a:buNone/>
            </a:pPr>
            <a:r>
              <a:rPr lang="en-US" b="1" dirty="0">
                <a:cs typeface="Calibri"/>
              </a:rPr>
              <a:t>Phil Atkinson</a:t>
            </a:r>
          </a:p>
          <a:p>
            <a:pPr>
              <a:buNone/>
            </a:pPr>
            <a:r>
              <a:rPr lang="en-US" dirty="0">
                <a:hlinkClick r:id="rId2"/>
              </a:rPr>
              <a:t>phil.atkinson1@nhs.net</a:t>
            </a:r>
            <a:endParaRPr lang="en-US" dirty="0"/>
          </a:p>
          <a:p>
            <a:pPr>
              <a:buNone/>
            </a:pPr>
            <a:endParaRPr lang="en-US" dirty="0">
              <a:cs typeface="Calibri"/>
            </a:endParaRPr>
          </a:p>
          <a:p>
            <a:pPr>
              <a:buNone/>
            </a:pPr>
            <a:endParaRPr lang="en-US" dirty="0">
              <a:cs typeface="Calibri"/>
            </a:endParaRPr>
          </a:p>
          <a:p>
            <a:pPr>
              <a:buNone/>
            </a:pPr>
            <a:endParaRPr lang="en-US" dirty="0"/>
          </a:p>
          <a:p>
            <a:pPr>
              <a:buNone/>
            </a:pPr>
            <a:r>
              <a:rPr lang="en-US" dirty="0">
                <a:cs typeface="Calibri"/>
              </a:rPr>
              <a:t>ST3/4 trainees </a:t>
            </a:r>
            <a:endParaRPr lang="en-US" dirty="0">
              <a:ea typeface="+mn-lt"/>
              <a:cs typeface="+mn-lt"/>
            </a:endParaRPr>
          </a:p>
          <a:p>
            <a:pPr>
              <a:buNone/>
            </a:pPr>
            <a:r>
              <a:rPr lang="en-US" b="1" dirty="0">
                <a:cs typeface="Calibri"/>
              </a:rPr>
              <a:t>Marc Fadden</a:t>
            </a:r>
            <a:endParaRPr lang="en-US" dirty="0">
              <a:ea typeface="+mn-lt"/>
              <a:cs typeface="+mn-lt"/>
            </a:endParaRPr>
          </a:p>
          <a:p>
            <a:pPr>
              <a:buNone/>
            </a:pPr>
            <a:r>
              <a:rPr lang="en-US" dirty="0">
                <a:ea typeface="+mn-lt"/>
                <a:cs typeface="+mn-lt"/>
                <a:hlinkClick r:id="rId3"/>
              </a:rPr>
              <a:t>m.fadden@nhs.net</a:t>
            </a:r>
            <a:endParaRPr lang="en-US" dirty="0">
              <a:ea typeface="+mn-lt"/>
              <a:cs typeface="+mn-lt"/>
            </a:endParaRPr>
          </a:p>
          <a:p>
            <a:pPr>
              <a:buNone/>
            </a:pPr>
            <a:endParaRPr lang="en-US" dirty="0"/>
          </a:p>
          <a:p>
            <a:pPr>
              <a:buNone/>
            </a:pPr>
            <a:endParaRPr lang="en-US" dirty="0">
              <a:cs typeface="Calibri"/>
            </a:endParaRPr>
          </a:p>
          <a:p>
            <a:pPr marL="0" indent="0">
              <a:lnSpc>
                <a:spcPct val="100000"/>
              </a:lnSpc>
              <a:spcBef>
                <a:spcPts val="0"/>
              </a:spcBef>
              <a:buNone/>
            </a:pPr>
            <a:endParaRPr lang="en-US" dirty="0">
              <a:solidFill>
                <a:srgbClr val="333333"/>
              </a:solidFill>
              <a:cs typeface="Calibri"/>
            </a:endParaRPr>
          </a:p>
        </p:txBody>
      </p:sp>
      <p:sp>
        <p:nvSpPr>
          <p:cNvPr id="6" name="Content Placeholder 5">
            <a:extLst>
              <a:ext uri="{FF2B5EF4-FFF2-40B4-BE49-F238E27FC236}">
                <a16:creationId xmlns:a16="http://schemas.microsoft.com/office/drawing/2014/main" id="{1324329B-0FEA-4397-A228-CE428C29F006}"/>
              </a:ext>
            </a:extLst>
          </p:cNvPr>
          <p:cNvSpPr>
            <a:spLocks noGrp="1"/>
          </p:cNvSpPr>
          <p:nvPr>
            <p:ph sz="half" idx="2"/>
          </p:nvPr>
        </p:nvSpPr>
        <p:spPr/>
        <p:txBody>
          <a:bodyPr vert="horz" lIns="91440" tIns="45720" rIns="91440" bIns="45720" rtlCol="0" anchor="t">
            <a:normAutofit lnSpcReduction="10000"/>
          </a:bodyPr>
          <a:lstStyle/>
          <a:p>
            <a:pPr marL="0" indent="0">
              <a:buNone/>
            </a:pPr>
            <a:r>
              <a:rPr lang="en-US" dirty="0">
                <a:ea typeface="+mn-lt"/>
                <a:cs typeface="+mn-lt"/>
              </a:rPr>
              <a:t>Less Than Full Time (Co-Chair)</a:t>
            </a:r>
            <a:endParaRPr lang="en-US" dirty="0"/>
          </a:p>
          <a:p>
            <a:pPr marL="0" indent="0">
              <a:buNone/>
            </a:pPr>
            <a:r>
              <a:rPr lang="en-US" b="1" dirty="0">
                <a:ea typeface="+mn-lt"/>
                <a:cs typeface="+mn-lt"/>
              </a:rPr>
              <a:t>Sophie Lawton</a:t>
            </a:r>
            <a:endParaRPr lang="en-US" dirty="0">
              <a:ea typeface="+mn-lt"/>
              <a:cs typeface="+mn-lt"/>
            </a:endParaRPr>
          </a:p>
          <a:p>
            <a:pPr marL="0" indent="0">
              <a:buNone/>
            </a:pPr>
            <a:r>
              <a:rPr lang="en-US" dirty="0">
                <a:ea typeface="+mn-lt"/>
                <a:cs typeface="+mn-lt"/>
                <a:hlinkClick r:id="rId4"/>
              </a:rPr>
              <a:t>sophie.lawton1@nhs.net</a:t>
            </a:r>
            <a:endParaRPr lang="en-US">
              <a:ea typeface="+mn-lt"/>
              <a:cs typeface="+mn-lt"/>
            </a:endParaRPr>
          </a:p>
          <a:p>
            <a:endParaRPr lang="en-US" dirty="0">
              <a:cs typeface="Calibri"/>
            </a:endParaRPr>
          </a:p>
          <a:p>
            <a:pPr marL="0" indent="0">
              <a:buNone/>
            </a:pPr>
            <a:endParaRPr lang="en-US" dirty="0">
              <a:ea typeface="+mn-lt"/>
              <a:cs typeface="+mn-lt"/>
            </a:endParaRPr>
          </a:p>
          <a:p>
            <a:pPr marL="0" indent="0">
              <a:buNone/>
            </a:pPr>
            <a:endParaRPr lang="en-US" dirty="0">
              <a:ea typeface="+mn-lt"/>
              <a:cs typeface="+mn-lt"/>
            </a:endParaRPr>
          </a:p>
          <a:p>
            <a:pPr marL="0" indent="0">
              <a:buNone/>
            </a:pPr>
            <a:r>
              <a:rPr lang="en-US" dirty="0">
                <a:ea typeface="+mn-lt"/>
                <a:cs typeface="+mn-lt"/>
              </a:rPr>
              <a:t>Core/ACCS (CT1-3)</a:t>
            </a:r>
          </a:p>
          <a:p>
            <a:pPr marL="0" indent="0">
              <a:buNone/>
            </a:pPr>
            <a:r>
              <a:rPr lang="en-US" b="1">
                <a:ea typeface="+mn-lt"/>
                <a:cs typeface="+mn-lt"/>
              </a:rPr>
              <a:t>Ed Knights </a:t>
            </a:r>
            <a:endParaRPr lang="en-US">
              <a:ea typeface="+mn-lt"/>
              <a:cs typeface="+mn-lt"/>
            </a:endParaRPr>
          </a:p>
          <a:p>
            <a:pPr marL="0" indent="0">
              <a:buNone/>
            </a:pPr>
            <a:r>
              <a:rPr lang="en-US" dirty="0">
                <a:ea typeface="+mn-lt"/>
                <a:cs typeface="+mn-lt"/>
                <a:hlinkClick r:id="rId5"/>
              </a:rPr>
              <a:t>edward.knights1@nhs.net</a:t>
            </a:r>
            <a:endParaRPr lang="en-US" dirty="0">
              <a:ea typeface="+mn-lt"/>
              <a:cs typeface="+mn-lt"/>
            </a:endParaRPr>
          </a:p>
        </p:txBody>
      </p:sp>
      <p:pic>
        <p:nvPicPr>
          <p:cNvPr id="8" name="Picture 8">
            <a:extLst>
              <a:ext uri="{FF2B5EF4-FFF2-40B4-BE49-F238E27FC236}">
                <a16:creationId xmlns:a16="http://schemas.microsoft.com/office/drawing/2014/main" id="{B3AFDCCD-2CD1-4DCA-B79F-A9832600673D}"/>
              </a:ext>
            </a:extLst>
          </p:cNvPr>
          <p:cNvPicPr>
            <a:picLocks noChangeAspect="1"/>
          </p:cNvPicPr>
          <p:nvPr/>
        </p:nvPicPr>
        <p:blipFill rotWithShape="1">
          <a:blip r:embed="rId6"/>
          <a:srcRect l="12671" t="8738" b="485"/>
          <a:stretch/>
        </p:blipFill>
        <p:spPr>
          <a:xfrm>
            <a:off x="3612599" y="4537389"/>
            <a:ext cx="1493521" cy="1961519"/>
          </a:xfrm>
          <a:prstGeom prst="rect">
            <a:avLst/>
          </a:prstGeom>
        </p:spPr>
      </p:pic>
      <p:pic>
        <p:nvPicPr>
          <p:cNvPr id="9" name="Picture 9">
            <a:extLst>
              <a:ext uri="{FF2B5EF4-FFF2-40B4-BE49-F238E27FC236}">
                <a16:creationId xmlns:a16="http://schemas.microsoft.com/office/drawing/2014/main" id="{265E5223-7306-4B2C-AB6F-65C5A201948C}"/>
              </a:ext>
            </a:extLst>
          </p:cNvPr>
          <p:cNvPicPr>
            <a:picLocks noChangeAspect="1"/>
          </p:cNvPicPr>
          <p:nvPr/>
        </p:nvPicPr>
        <p:blipFill>
          <a:blip r:embed="rId7"/>
          <a:stretch>
            <a:fillRect/>
          </a:stretch>
        </p:blipFill>
        <p:spPr>
          <a:xfrm>
            <a:off x="10325100" y="2171700"/>
            <a:ext cx="1524000" cy="2082800"/>
          </a:xfrm>
          <a:prstGeom prst="rect">
            <a:avLst/>
          </a:prstGeom>
        </p:spPr>
      </p:pic>
      <p:pic>
        <p:nvPicPr>
          <p:cNvPr id="4" name="Picture 9">
            <a:extLst>
              <a:ext uri="{FF2B5EF4-FFF2-40B4-BE49-F238E27FC236}">
                <a16:creationId xmlns:a16="http://schemas.microsoft.com/office/drawing/2014/main" id="{C571718D-DF3F-4CCE-9A65-1BA3466008B4}"/>
              </a:ext>
            </a:extLst>
          </p:cNvPr>
          <p:cNvPicPr>
            <a:picLocks noChangeAspect="1"/>
          </p:cNvPicPr>
          <p:nvPr/>
        </p:nvPicPr>
        <p:blipFill>
          <a:blip r:embed="rId8"/>
          <a:stretch>
            <a:fillRect/>
          </a:stretch>
        </p:blipFill>
        <p:spPr>
          <a:xfrm>
            <a:off x="4091795" y="1898879"/>
            <a:ext cx="1812121" cy="1530121"/>
          </a:xfrm>
          <a:prstGeom prst="rect">
            <a:avLst/>
          </a:prstGeom>
        </p:spPr>
      </p:pic>
      <p:pic>
        <p:nvPicPr>
          <p:cNvPr id="5" name="Picture 9">
            <a:extLst>
              <a:ext uri="{FF2B5EF4-FFF2-40B4-BE49-F238E27FC236}">
                <a16:creationId xmlns:a16="http://schemas.microsoft.com/office/drawing/2014/main" id="{87561496-85A1-4169-9EAA-131FAA8713A4}"/>
              </a:ext>
            </a:extLst>
          </p:cNvPr>
          <p:cNvPicPr>
            <a:picLocks noChangeAspect="1"/>
          </p:cNvPicPr>
          <p:nvPr/>
        </p:nvPicPr>
        <p:blipFill>
          <a:blip r:embed="rId9"/>
          <a:stretch>
            <a:fillRect/>
          </a:stretch>
        </p:blipFill>
        <p:spPr>
          <a:xfrm>
            <a:off x="10402080" y="4344473"/>
            <a:ext cx="1368968" cy="2419082"/>
          </a:xfrm>
          <a:prstGeom prst="rect">
            <a:avLst/>
          </a:prstGeom>
        </p:spPr>
      </p:pic>
    </p:spTree>
    <p:extLst>
      <p:ext uri="{BB962C8B-B14F-4D97-AF65-F5344CB8AC3E}">
        <p14:creationId xmlns:p14="http://schemas.microsoft.com/office/powerpoint/2010/main" val="171777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67F0-633F-4B46-A742-B241ADCDA053}"/>
              </a:ext>
            </a:extLst>
          </p:cNvPr>
          <p:cNvSpPr>
            <a:spLocks noGrp="1"/>
          </p:cNvSpPr>
          <p:nvPr>
            <p:ph type="title"/>
          </p:nvPr>
        </p:nvSpPr>
        <p:spPr/>
        <p:txBody>
          <a:bodyPr/>
          <a:lstStyle/>
          <a:p>
            <a:pPr algn="ctr"/>
            <a:r>
              <a:rPr lang="en-US" dirty="0">
                <a:cs typeface="Calibri Light"/>
              </a:rPr>
              <a:t>North &amp; East Yorkshire</a:t>
            </a:r>
          </a:p>
        </p:txBody>
      </p:sp>
      <p:sp>
        <p:nvSpPr>
          <p:cNvPr id="3" name="Content Placeholder 2">
            <a:extLst>
              <a:ext uri="{FF2B5EF4-FFF2-40B4-BE49-F238E27FC236}">
                <a16:creationId xmlns:a16="http://schemas.microsoft.com/office/drawing/2014/main" id="{DDAFFA7A-370F-43B3-A213-F71D0E42FDDC}"/>
              </a:ext>
            </a:extLst>
          </p:cNvPr>
          <p:cNvSpPr>
            <a:spLocks noGrp="1"/>
          </p:cNvSpPr>
          <p:nvPr>
            <p:ph idx="1"/>
          </p:nvPr>
        </p:nvSpPr>
        <p:spPr/>
        <p:txBody>
          <a:bodyPr vert="horz" lIns="91440" tIns="45720" rIns="91440" bIns="45720" rtlCol="0" anchor="t">
            <a:normAutofit/>
          </a:bodyPr>
          <a:lstStyle/>
          <a:p>
            <a:pPr marL="0" indent="0">
              <a:buNone/>
            </a:pPr>
            <a:r>
              <a:rPr lang="en-GB" sz="1800" b="1" dirty="0">
                <a:effectLst/>
                <a:latin typeface="Arial" panose="020B0604020202020204" pitchFamily="34" charset="0"/>
                <a:ea typeface="Calibri" panose="020F0502020204030204" pitchFamily="34" charset="0"/>
              </a:rPr>
              <a:t>Core/ACCS Anaesthetics </a:t>
            </a:r>
            <a:endParaRPr lang="en-GB" sz="1800" dirty="0">
              <a:effectLst/>
              <a:latin typeface="Calibri" panose="020F0502020204030204" pitchFamily="34" charset="0"/>
              <a:ea typeface="Calibri" panose="020F0502020204030204" pitchFamily="34" charset="0"/>
            </a:endParaRPr>
          </a:p>
          <a:p>
            <a:r>
              <a:rPr lang="en-GB" sz="1800" b="1" dirty="0">
                <a:effectLst/>
                <a:latin typeface="Arial" panose="020B0604020202020204" pitchFamily="34" charset="0"/>
                <a:ea typeface="Calibri" panose="020F0502020204030204" pitchFamily="34" charset="0"/>
              </a:rPr>
              <a:t>Claudia Dyball  </a:t>
            </a:r>
            <a:r>
              <a:rPr lang="en-GB" sz="1800" b="1" u="sng" dirty="0">
                <a:solidFill>
                  <a:srgbClr val="0563C1"/>
                </a:solidFill>
                <a:effectLst/>
                <a:latin typeface="Arial" panose="020B0604020202020204" pitchFamily="34" charset="0"/>
                <a:ea typeface="Calibri" panose="020F0502020204030204" pitchFamily="34" charset="0"/>
                <a:hlinkClick r:id="rId2"/>
              </a:rPr>
              <a:t>claudia.dyball@nhs.net</a:t>
            </a:r>
            <a:r>
              <a:rPr lang="en-GB" sz="1800" b="1"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b="1" dirty="0">
                <a:effectLst/>
                <a:latin typeface="Arial" panose="020B0604020202020204" pitchFamily="34" charset="0"/>
                <a:ea typeface="Calibri" panose="020F0502020204030204" pitchFamily="34" charset="0"/>
              </a:rPr>
              <a:t>Dan Greenwood  </a:t>
            </a:r>
            <a:r>
              <a:rPr lang="en-GB" sz="1800" b="1" u="sng" dirty="0">
                <a:solidFill>
                  <a:srgbClr val="0563C1"/>
                </a:solidFill>
                <a:effectLst/>
                <a:latin typeface="Arial" panose="020B0604020202020204" pitchFamily="34" charset="0"/>
                <a:ea typeface="Calibri" panose="020F0502020204030204" pitchFamily="34" charset="0"/>
                <a:hlinkClick r:id="rId3"/>
              </a:rPr>
              <a:t>daniel.greenwood@doctors.org.uk</a:t>
            </a:r>
            <a:endParaRPr lang="en-GB" sz="1800" dirty="0">
              <a:effectLst/>
              <a:latin typeface="Calibri" panose="020F0502020204030204" pitchFamily="34" charset="0"/>
              <a:ea typeface="Calibri" panose="020F0502020204030204" pitchFamily="34" charset="0"/>
            </a:endParaRPr>
          </a:p>
          <a:p>
            <a:pPr marL="0" indent="0">
              <a:buNone/>
            </a:pPr>
            <a:endParaRPr lang="en-GB" sz="1800" b="1" dirty="0">
              <a:effectLst/>
              <a:latin typeface="Arial" panose="020B0604020202020204" pitchFamily="34" charset="0"/>
              <a:ea typeface="Calibri" panose="020F0502020204030204" pitchFamily="34" charset="0"/>
            </a:endParaRPr>
          </a:p>
          <a:p>
            <a:pPr marL="0" indent="0">
              <a:buNone/>
            </a:pPr>
            <a:r>
              <a:rPr lang="en-GB" sz="1800" b="1" dirty="0">
                <a:effectLst/>
                <a:latin typeface="Arial" panose="020B0604020202020204" pitchFamily="34" charset="0"/>
                <a:ea typeface="Calibri" panose="020F0502020204030204" pitchFamily="34" charset="0"/>
              </a:rPr>
              <a:t>Higher (ST3+)</a:t>
            </a:r>
            <a:endParaRPr lang="en-GB" sz="1800" dirty="0">
              <a:effectLst/>
              <a:latin typeface="Calibri" panose="020F0502020204030204" pitchFamily="34" charset="0"/>
              <a:ea typeface="Calibri" panose="020F0502020204030204" pitchFamily="34" charset="0"/>
            </a:endParaRPr>
          </a:p>
          <a:p>
            <a:r>
              <a:rPr lang="en-GB" sz="1800" b="1" dirty="0">
                <a:effectLst/>
                <a:latin typeface="Arial" panose="020B0604020202020204" pitchFamily="34" charset="0"/>
                <a:ea typeface="Calibri" panose="020F0502020204030204" pitchFamily="34" charset="0"/>
              </a:rPr>
              <a:t>Stephanie ‘Clare’ Bailey  </a:t>
            </a:r>
            <a:r>
              <a:rPr lang="en-GB" sz="1800" b="1" u="sng" dirty="0">
                <a:solidFill>
                  <a:srgbClr val="0563C1"/>
                </a:solidFill>
                <a:effectLst/>
                <a:latin typeface="Arial" panose="020B0604020202020204" pitchFamily="34" charset="0"/>
                <a:ea typeface="Calibri" panose="020F0502020204030204" pitchFamily="34" charset="0"/>
                <a:hlinkClick r:id="rId4"/>
              </a:rPr>
              <a:t>stephanie.bailey1@nhs.net</a:t>
            </a:r>
            <a:r>
              <a:rPr lang="en-GB" sz="1800" b="1"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b="1" dirty="0">
                <a:effectLst/>
                <a:latin typeface="Arial" panose="020B0604020202020204" pitchFamily="34" charset="0"/>
                <a:ea typeface="Calibri" panose="020F0502020204030204" pitchFamily="34" charset="0"/>
              </a:rPr>
              <a:t>Sandhya (Sandy) Od  </a:t>
            </a:r>
            <a:r>
              <a:rPr lang="en-GB" sz="1800" b="1" u="sng" dirty="0">
                <a:solidFill>
                  <a:srgbClr val="0563C1"/>
                </a:solidFill>
                <a:effectLst/>
                <a:latin typeface="Arial" panose="020B0604020202020204" pitchFamily="34" charset="0"/>
                <a:ea typeface="Calibri" panose="020F0502020204030204" pitchFamily="34" charset="0"/>
                <a:hlinkClick r:id="rId5"/>
              </a:rPr>
              <a:t>sandhya.od1@nhs.net</a:t>
            </a:r>
            <a:r>
              <a:rPr lang="en-GB" sz="1800" b="1"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US" dirty="0">
              <a:cs typeface="Calibri"/>
            </a:endParaRPr>
          </a:p>
        </p:txBody>
      </p:sp>
    </p:spTree>
    <p:extLst>
      <p:ext uri="{BB962C8B-B14F-4D97-AF65-F5344CB8AC3E}">
        <p14:creationId xmlns:p14="http://schemas.microsoft.com/office/powerpoint/2010/main" val="191446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55AC-29B2-46A0-A132-AE7E172B40B9}"/>
              </a:ext>
            </a:extLst>
          </p:cNvPr>
          <p:cNvSpPr>
            <a:spLocks noGrp="1"/>
          </p:cNvSpPr>
          <p:nvPr>
            <p:ph type="title"/>
          </p:nvPr>
        </p:nvSpPr>
        <p:spPr/>
        <p:txBody>
          <a:bodyPr/>
          <a:lstStyle/>
          <a:p>
            <a:pPr algn="ctr"/>
            <a:r>
              <a:rPr lang="en-US" dirty="0">
                <a:cs typeface="Calibri Light"/>
              </a:rPr>
              <a:t>South Yorkshire Committee of </a:t>
            </a:r>
            <a:r>
              <a:rPr lang="en-US" dirty="0" err="1">
                <a:cs typeface="Calibri Light"/>
              </a:rPr>
              <a:t>Anaesthetists</a:t>
            </a:r>
            <a:r>
              <a:rPr lang="en-US" dirty="0">
                <a:cs typeface="Calibri Light"/>
              </a:rPr>
              <a:t> in Training (SYCAT)</a:t>
            </a:r>
          </a:p>
        </p:txBody>
      </p:sp>
      <p:sp>
        <p:nvSpPr>
          <p:cNvPr id="3" name="Content Placeholder 2">
            <a:extLst>
              <a:ext uri="{FF2B5EF4-FFF2-40B4-BE49-F238E27FC236}">
                <a16:creationId xmlns:a16="http://schemas.microsoft.com/office/drawing/2014/main" id="{40CF4AD2-2578-494B-BD51-65FC0A0F287F}"/>
              </a:ext>
            </a:extLst>
          </p:cNvPr>
          <p:cNvSpPr>
            <a:spLocks noGrp="1"/>
          </p:cNvSpPr>
          <p:nvPr>
            <p:ph sz="half" idx="2"/>
          </p:nvPr>
        </p:nvSpPr>
        <p:spPr>
          <a:xfrm>
            <a:off x="839788" y="2098675"/>
            <a:ext cx="5157787" cy="4090988"/>
          </a:xfrm>
        </p:spPr>
        <p:txBody>
          <a:bodyPr vert="horz" lIns="91440" tIns="45720" rIns="91440" bIns="45720" rtlCol="0" anchor="t">
            <a:normAutofit lnSpcReduction="10000"/>
          </a:bodyPr>
          <a:lstStyle/>
          <a:p>
            <a:pPr marL="0" indent="0">
              <a:buNone/>
            </a:pPr>
            <a:r>
              <a:rPr lang="en-US" dirty="0"/>
              <a:t>ST reps/ Co-chairs:</a:t>
            </a:r>
            <a:br>
              <a:rPr lang="en-US" b="1" dirty="0"/>
            </a:br>
            <a:r>
              <a:rPr lang="en-US" b="1" dirty="0"/>
              <a:t>  Ahmed Atewah</a:t>
            </a:r>
            <a:br>
              <a:rPr lang="en-US" b="1" dirty="0"/>
            </a:br>
            <a:r>
              <a:rPr lang="en-US" b="1" dirty="0"/>
              <a:t>  Julia Brown</a:t>
            </a:r>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cs typeface="Calibri"/>
              </a:rPr>
              <a:t>Contact </a:t>
            </a:r>
            <a:r>
              <a:rPr lang="en-US" u="sng" dirty="0">
                <a:solidFill>
                  <a:srgbClr val="0070C0"/>
                </a:solidFill>
                <a:cs typeface="Calibri"/>
              </a:rPr>
              <a:t>shefgascat@gmail.com</a:t>
            </a:r>
            <a:endParaRPr lang="en-US" dirty="0"/>
          </a:p>
        </p:txBody>
      </p:sp>
      <p:sp>
        <p:nvSpPr>
          <p:cNvPr id="9" name="Content Placeholder 8">
            <a:extLst>
              <a:ext uri="{FF2B5EF4-FFF2-40B4-BE49-F238E27FC236}">
                <a16:creationId xmlns:a16="http://schemas.microsoft.com/office/drawing/2014/main" id="{2DB3D130-ED15-48DE-849C-8347A4BC1AB2}"/>
              </a:ext>
            </a:extLst>
          </p:cNvPr>
          <p:cNvSpPr>
            <a:spLocks noGrp="1"/>
          </p:cNvSpPr>
          <p:nvPr>
            <p:ph sz="quarter" idx="4"/>
          </p:nvPr>
        </p:nvSpPr>
        <p:spPr>
          <a:xfrm>
            <a:off x="6921500" y="2098675"/>
            <a:ext cx="3963988" cy="4141788"/>
          </a:xfrm>
        </p:spPr>
        <p:txBody>
          <a:bodyPr vert="horz" lIns="91440" tIns="45720" rIns="91440" bIns="45720" rtlCol="0" anchor="t">
            <a:normAutofit lnSpcReduction="10000"/>
          </a:bodyPr>
          <a:lstStyle/>
          <a:p>
            <a:pPr marL="0" indent="0">
              <a:buNone/>
            </a:pPr>
            <a:r>
              <a:rPr lang="en-US">
                <a:ea typeface="+mn-lt"/>
                <a:cs typeface="+mn-lt"/>
              </a:rPr>
              <a:t>Core/ACCS:</a:t>
            </a:r>
            <a:br>
              <a:rPr lang="en-US" b="1" dirty="0">
                <a:ea typeface="+mn-lt"/>
                <a:cs typeface="+mn-lt"/>
              </a:rPr>
            </a:br>
            <a:r>
              <a:rPr lang="en-US" b="1">
                <a:ea typeface="+mn-lt"/>
                <a:cs typeface="+mn-lt"/>
              </a:rPr>
              <a:t>Morwenna Read</a:t>
            </a:r>
            <a:endParaRPr lang="en-US">
              <a:cs typeface="Calibri" panose="020F0502020204030204"/>
            </a:endParaRPr>
          </a:p>
        </p:txBody>
      </p:sp>
      <p:pic>
        <p:nvPicPr>
          <p:cNvPr id="6" name="Picture 6">
            <a:extLst>
              <a:ext uri="{FF2B5EF4-FFF2-40B4-BE49-F238E27FC236}">
                <a16:creationId xmlns:a16="http://schemas.microsoft.com/office/drawing/2014/main" id="{8176063D-9628-4387-ACB8-D5D417E95310}"/>
              </a:ext>
            </a:extLst>
          </p:cNvPr>
          <p:cNvPicPr>
            <a:picLocks noChangeAspect="1"/>
          </p:cNvPicPr>
          <p:nvPr/>
        </p:nvPicPr>
        <p:blipFill rotWithShape="1">
          <a:blip r:embed="rId2"/>
          <a:srcRect l="16393" t="20062" r="546" b="14506"/>
          <a:stretch/>
        </p:blipFill>
        <p:spPr>
          <a:xfrm>
            <a:off x="2100862" y="3103113"/>
            <a:ext cx="1427192" cy="1981205"/>
          </a:xfrm>
          <a:prstGeom prst="rect">
            <a:avLst/>
          </a:prstGeom>
        </p:spPr>
      </p:pic>
      <p:pic>
        <p:nvPicPr>
          <p:cNvPr id="10" name="Picture 10" descr="A picture containing person, wall, person, indoor&#10;&#10;Description automatically generated">
            <a:extLst>
              <a:ext uri="{FF2B5EF4-FFF2-40B4-BE49-F238E27FC236}">
                <a16:creationId xmlns:a16="http://schemas.microsoft.com/office/drawing/2014/main" id="{78318CF8-5E29-46C9-A900-815012BCF397}"/>
              </a:ext>
            </a:extLst>
          </p:cNvPr>
          <p:cNvPicPr>
            <a:picLocks noChangeAspect="1"/>
          </p:cNvPicPr>
          <p:nvPr/>
        </p:nvPicPr>
        <p:blipFill rotWithShape="1">
          <a:blip r:embed="rId3"/>
          <a:srcRect t="8750" r="-690" b="25833"/>
          <a:stretch/>
        </p:blipFill>
        <p:spPr>
          <a:xfrm>
            <a:off x="7940675" y="3251200"/>
            <a:ext cx="1720895" cy="1841501"/>
          </a:xfrm>
          <a:prstGeom prst="rect">
            <a:avLst/>
          </a:prstGeom>
        </p:spPr>
      </p:pic>
    </p:spTree>
    <p:extLst>
      <p:ext uri="{BB962C8B-B14F-4D97-AF65-F5344CB8AC3E}">
        <p14:creationId xmlns:p14="http://schemas.microsoft.com/office/powerpoint/2010/main" val="117164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C4ED-33EE-4633-921F-97B42EE86631}"/>
              </a:ext>
            </a:extLst>
          </p:cNvPr>
          <p:cNvSpPr>
            <a:spLocks noGrp="1"/>
          </p:cNvSpPr>
          <p:nvPr>
            <p:ph type="title"/>
          </p:nvPr>
        </p:nvSpPr>
        <p:spPr/>
        <p:txBody>
          <a:bodyPr/>
          <a:lstStyle/>
          <a:p>
            <a:pPr algn="ctr"/>
            <a:r>
              <a:rPr lang="en-US" dirty="0">
                <a:cs typeface="Calibri Light"/>
              </a:rPr>
              <a:t>      </a:t>
            </a:r>
          </a:p>
        </p:txBody>
      </p:sp>
      <p:sp>
        <p:nvSpPr>
          <p:cNvPr id="3" name="Content Placeholder 2">
            <a:extLst>
              <a:ext uri="{FF2B5EF4-FFF2-40B4-BE49-F238E27FC236}">
                <a16:creationId xmlns:a16="http://schemas.microsoft.com/office/drawing/2014/main" id="{69B9DFFE-C46D-4F1D-B6A5-EFB86DEB13C6}"/>
              </a:ext>
            </a:extLst>
          </p:cNvPr>
          <p:cNvSpPr>
            <a:spLocks noGrp="1"/>
          </p:cNvSpPr>
          <p:nvPr>
            <p:ph idx="1"/>
          </p:nvPr>
        </p:nvSpPr>
        <p:spPr/>
        <p:txBody>
          <a:bodyPr vert="horz" lIns="91440" tIns="45720" rIns="91440" bIns="45720" rtlCol="0" anchor="t">
            <a:normAutofit/>
          </a:bodyPr>
          <a:lstStyle/>
          <a:p>
            <a:endParaRPr lang="en-US" dirty="0">
              <a:cs typeface="Calibri"/>
            </a:endParaRPr>
          </a:p>
          <a:p>
            <a:r>
              <a:rPr lang="en-US" dirty="0">
                <a:cs typeface="Calibri"/>
              </a:rPr>
              <a:t>ATRG – </a:t>
            </a:r>
            <a:r>
              <a:rPr lang="en-US" dirty="0" err="1">
                <a:cs typeface="Calibri"/>
              </a:rPr>
              <a:t>Anaesthetic</a:t>
            </a:r>
            <a:r>
              <a:rPr lang="en-US" dirty="0">
                <a:cs typeface="Calibri"/>
              </a:rPr>
              <a:t> trainee representation group</a:t>
            </a:r>
            <a:endParaRPr lang="en-US"/>
          </a:p>
          <a:p>
            <a:endParaRPr lang="en-US" dirty="0">
              <a:cs typeface="Calibri"/>
            </a:endParaRPr>
          </a:p>
          <a:p>
            <a:r>
              <a:rPr lang="en-US" err="1">
                <a:cs typeface="Calibri"/>
              </a:rPr>
              <a:t>AiT</a:t>
            </a:r>
            <a:r>
              <a:rPr lang="en-US" dirty="0">
                <a:cs typeface="Calibri"/>
              </a:rPr>
              <a:t> – </a:t>
            </a:r>
            <a:r>
              <a:rPr lang="en-US" err="1">
                <a:cs typeface="Calibri"/>
              </a:rPr>
              <a:t>Anaesthetists</a:t>
            </a:r>
            <a:r>
              <a:rPr lang="en-US" dirty="0">
                <a:cs typeface="Calibri"/>
              </a:rPr>
              <a:t> in training </a:t>
            </a:r>
            <a:r>
              <a:rPr lang="en-US">
                <a:cs typeface="Calibri"/>
              </a:rPr>
              <a:t>committee</a:t>
            </a:r>
            <a:endParaRPr lang="en-US" dirty="0">
              <a:cs typeface="Calibri"/>
            </a:endParaRPr>
          </a:p>
          <a:p>
            <a:endParaRPr lang="en-US" dirty="0">
              <a:cs typeface="Calibri"/>
            </a:endParaRPr>
          </a:p>
          <a:p>
            <a:r>
              <a:rPr lang="en-US">
                <a:cs typeface="Calibri"/>
              </a:rPr>
              <a:t>Representation at the school meetings</a:t>
            </a:r>
            <a:endParaRPr lang="en-US" dirty="0">
              <a:cs typeface="Calibri"/>
            </a:endParaRPr>
          </a:p>
          <a:p>
            <a:endParaRPr lang="en-US" dirty="0">
              <a:cs typeface="Calibri"/>
            </a:endParaRPr>
          </a:p>
          <a:p>
            <a:r>
              <a:rPr lang="en-US">
                <a:cs typeface="Calibri"/>
              </a:rPr>
              <a:t>Yorkshire Anaesthetic Trainee Awards </a:t>
            </a:r>
            <a:endParaRPr lang="en-US" dirty="0">
              <a:cs typeface="Calibri"/>
            </a:endParaRPr>
          </a:p>
          <a:p>
            <a:endParaRPr lang="en-US" dirty="0">
              <a:cs typeface="Calibri"/>
            </a:endParaRPr>
          </a:p>
          <a:p>
            <a:endParaRPr lang="en-US" dirty="0">
              <a:cs typeface="Calibri"/>
            </a:endParaRPr>
          </a:p>
        </p:txBody>
      </p:sp>
      <p:pic>
        <p:nvPicPr>
          <p:cNvPr id="4" name="Picture 4" descr="A picture containing text, clipart&#10;&#10;Description automatically generated">
            <a:extLst>
              <a:ext uri="{FF2B5EF4-FFF2-40B4-BE49-F238E27FC236}">
                <a16:creationId xmlns:a16="http://schemas.microsoft.com/office/drawing/2014/main" id="{861A61DB-DE8A-4EF7-98AD-F1C0CC16D497}"/>
              </a:ext>
            </a:extLst>
          </p:cNvPr>
          <p:cNvPicPr>
            <a:picLocks noChangeAspect="1"/>
          </p:cNvPicPr>
          <p:nvPr/>
        </p:nvPicPr>
        <p:blipFill>
          <a:blip r:embed="rId3"/>
          <a:stretch>
            <a:fillRect/>
          </a:stretch>
        </p:blipFill>
        <p:spPr>
          <a:xfrm>
            <a:off x="4621213" y="519113"/>
            <a:ext cx="2543175" cy="1171575"/>
          </a:xfrm>
          <a:prstGeom prst="rect">
            <a:avLst/>
          </a:prstGeom>
        </p:spPr>
      </p:pic>
    </p:spTree>
    <p:extLst>
      <p:ext uri="{BB962C8B-B14F-4D97-AF65-F5344CB8AC3E}">
        <p14:creationId xmlns:p14="http://schemas.microsoft.com/office/powerpoint/2010/main" val="986333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445</Words>
  <Application>Microsoft Office PowerPoint</Application>
  <PresentationFormat>Widescreen</PresentationFormat>
  <Paragraphs>69</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Yorkshire &amp; Humber  Anaesthetic Trainee Committees</vt:lpstr>
      <vt:lpstr>West Yorkshire Committee of Anaesthetists in Training (WYCAT)</vt:lpstr>
      <vt:lpstr>North &amp; East Yorkshire</vt:lpstr>
      <vt:lpstr>South Yorkshire Committee of Anaesthetists in Training (SYCAT)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Caslake</dc:creator>
  <cp:lastModifiedBy>Ian Caslake</cp:lastModifiedBy>
  <cp:revision>227</cp:revision>
  <dcterms:created xsi:type="dcterms:W3CDTF">2021-02-09T10:13:56Z</dcterms:created>
  <dcterms:modified xsi:type="dcterms:W3CDTF">2021-09-03T14:54:34Z</dcterms:modified>
</cp:coreProperties>
</file>