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64" r:id="rId6"/>
    <p:sldId id="257" r:id="rId7"/>
    <p:sldId id="262" r:id="rId8"/>
    <p:sldId id="271" r:id="rId9"/>
    <p:sldId id="263" r:id="rId10"/>
    <p:sldId id="261" r:id="rId11"/>
    <p:sldId id="266" r:id="rId12"/>
    <p:sldId id="273" r:id="rId13"/>
    <p:sldId id="267" r:id="rId14"/>
    <p:sldId id="268" r:id="rId15"/>
    <p:sldId id="269" r:id="rId16"/>
    <p:sldId id="270" r:id="rId17"/>
    <p:sldId id="26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78" y="-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32D89-205C-4209-BED8-980F51D9DB15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F5E2-90CA-46E3-BAC7-A290637F8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1279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32D89-205C-4209-BED8-980F51D9DB15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F5E2-90CA-46E3-BAC7-A290637F8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7588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32D89-205C-4209-BED8-980F51D9DB15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F5E2-90CA-46E3-BAC7-A290637F8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985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32D89-205C-4209-BED8-980F51D9DB15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F5E2-90CA-46E3-BAC7-A290637F8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6326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32D89-205C-4209-BED8-980F51D9DB15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F5E2-90CA-46E3-BAC7-A290637F8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1268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32D89-205C-4209-BED8-980F51D9DB15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F5E2-90CA-46E3-BAC7-A290637F8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4087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32D89-205C-4209-BED8-980F51D9DB15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F5E2-90CA-46E3-BAC7-A290637F8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496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32D89-205C-4209-BED8-980F51D9DB15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F5E2-90CA-46E3-BAC7-A290637F8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990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32D89-205C-4209-BED8-980F51D9DB15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F5E2-90CA-46E3-BAC7-A290637F8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2901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32D89-205C-4209-BED8-980F51D9DB15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F5E2-90CA-46E3-BAC7-A290637F8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6244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32D89-205C-4209-BED8-980F51D9DB15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F5E2-90CA-46E3-BAC7-A290637F8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7866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32D89-205C-4209-BED8-980F51D9DB15}" type="datetimeFigureOut">
              <a:rPr lang="en-GB" smtClean="0"/>
              <a:t>06/08/2018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C1F5E2-90CA-46E3-BAC7-A290637F85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54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DrsStudyLeave@sth.nhs.u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expensesadmin@sth.nhs.u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sel-expenses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hyperlink" Target="mailto:expensesadmin@sth.nhs.uk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09319"/>
            <a:ext cx="9144000" cy="525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11633"/>
            <a:ext cx="386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Bodoni MT" panose="02070603080606020203" pitchFamily="18" charset="0"/>
              </a:rPr>
              <a:t>Lesley Izzard – Medical Education Manager</a:t>
            </a:r>
            <a:endParaRPr lang="en-GB" sz="1600" i="1" dirty="0">
              <a:latin typeface="Bodoni MT" panose="020706030806060202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58565" y="6311733"/>
            <a:ext cx="2977931" cy="521388"/>
            <a:chOff x="5462232" y="6311733"/>
            <a:chExt cx="2977931" cy="521388"/>
          </a:xfrm>
        </p:grpSpPr>
        <p:pic>
          <p:nvPicPr>
            <p:cNvPr id="1026" name="Picture 2" descr="\\sth\user\Pictures\069\BatteyI\STH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00" t="20681" r="2188" b="48297"/>
            <a:stretch/>
          </p:blipFill>
          <p:spPr bwMode="auto">
            <a:xfrm>
              <a:off x="7884368" y="6364885"/>
              <a:ext cx="555795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2232" y="6311733"/>
              <a:ext cx="2494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Sheffield Teaching Hospitals</a:t>
              </a:r>
              <a:endParaRPr lang="en-GB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52534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0C0"/>
                  </a:solidFill>
                </a:rPr>
                <a:t>NHS Foundation Trust</a:t>
              </a:r>
              <a:endParaRPr lang="en-GB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002537" y="1124744"/>
            <a:ext cx="71389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/>
              <a:t>Study Leave/</a:t>
            </a:r>
          </a:p>
          <a:p>
            <a:pPr algn="ctr"/>
            <a:r>
              <a:rPr lang="en-GB" sz="6000" dirty="0" smtClean="0"/>
              <a:t>Curriculum Delivery</a:t>
            </a:r>
            <a:endParaRPr lang="en-GB" sz="6000" dirty="0"/>
          </a:p>
        </p:txBody>
      </p:sp>
      <p:pic>
        <p:nvPicPr>
          <p:cNvPr id="1029" name="Picture 5" descr="http://www.ounsdale.co.uk/wp-content/uploads/2013/01/examination_promo-480x2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717032"/>
            <a:ext cx="457200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539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09319"/>
            <a:ext cx="9144000" cy="525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11633"/>
            <a:ext cx="386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Bodoni MT" panose="02070603080606020203" pitchFamily="18" charset="0"/>
              </a:rPr>
              <a:t>Lesley Izzard – Medical Education Manager</a:t>
            </a:r>
            <a:endParaRPr lang="en-GB" sz="1600" i="1" dirty="0">
              <a:latin typeface="Bodoni MT" panose="020706030806060202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58565" y="6311733"/>
            <a:ext cx="2977931" cy="521388"/>
            <a:chOff x="5462232" y="6311733"/>
            <a:chExt cx="2977931" cy="521388"/>
          </a:xfrm>
        </p:grpSpPr>
        <p:pic>
          <p:nvPicPr>
            <p:cNvPr id="1026" name="Picture 2" descr="\\sth\user\Pictures\069\BatteyI\STH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00" t="20681" r="2188" b="48297"/>
            <a:stretch/>
          </p:blipFill>
          <p:spPr bwMode="auto">
            <a:xfrm>
              <a:off x="7884368" y="6364885"/>
              <a:ext cx="555795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2232" y="6311733"/>
              <a:ext cx="2494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Sheffield Teaching Hospitals</a:t>
              </a:r>
              <a:endParaRPr lang="en-GB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52534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0C0"/>
                  </a:solidFill>
                </a:rPr>
                <a:t>NHS Foundation Trust</a:t>
              </a:r>
              <a:endParaRPr lang="en-GB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971600" y="2690336"/>
            <a:ext cx="741682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Study leave forms have to be approved by your TPD and </a:t>
            </a:r>
            <a:r>
              <a:rPr lang="en-GB" sz="2400" dirty="0" err="1"/>
              <a:t>Rota</a:t>
            </a:r>
            <a:r>
              <a:rPr lang="en-GB" sz="2400" dirty="0"/>
              <a:t> Organiser at least 6 weeks prior to taking leave. Please ensure all boxes are completed (even if you have to estimate costs) as retrospective claims </a:t>
            </a:r>
            <a:r>
              <a:rPr lang="en-GB" sz="2400" b="1" u="sng" dirty="0">
                <a:solidFill>
                  <a:srgbClr val="FF0000"/>
                </a:solidFill>
              </a:rPr>
              <a:t>will not</a:t>
            </a:r>
            <a:r>
              <a:rPr lang="en-GB" sz="2400" dirty="0"/>
              <a:t> be authorised</a:t>
            </a:r>
          </a:p>
        </p:txBody>
      </p:sp>
      <p:pic>
        <p:nvPicPr>
          <p:cNvPr id="5122" name="Picture 2" descr="http://www.howtogeek.com/wp-content/uploads/2015/04/650x300xsign-document.jpg.pagespeed.gp+jp+jw+pj+js+rj+rp+rw+ri+cp+md.ic.lBOWetIYKZ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4968552" cy="2293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159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09319"/>
            <a:ext cx="9144000" cy="525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11633"/>
            <a:ext cx="386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Bodoni MT" panose="02070603080606020203" pitchFamily="18" charset="0"/>
              </a:rPr>
              <a:t>Lesley Izzard – Medical Education Manager</a:t>
            </a:r>
            <a:endParaRPr lang="en-GB" sz="1600" i="1" dirty="0">
              <a:latin typeface="Bodoni MT" panose="020706030806060202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58565" y="6311733"/>
            <a:ext cx="2977931" cy="521388"/>
            <a:chOff x="5462232" y="6311733"/>
            <a:chExt cx="2977931" cy="521388"/>
          </a:xfrm>
        </p:grpSpPr>
        <p:pic>
          <p:nvPicPr>
            <p:cNvPr id="1026" name="Picture 2" descr="\\sth\user\Pictures\069\BatteyI\STH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00" t="20681" r="2188" b="48297"/>
            <a:stretch/>
          </p:blipFill>
          <p:spPr bwMode="auto">
            <a:xfrm>
              <a:off x="7884368" y="6364885"/>
              <a:ext cx="555795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2232" y="6311733"/>
              <a:ext cx="2494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Sheffield Teaching Hospitals</a:t>
              </a:r>
              <a:endParaRPr lang="en-GB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52534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0C0"/>
                  </a:solidFill>
                </a:rPr>
                <a:t>NHS Foundation Trust</a:t>
              </a:r>
              <a:endParaRPr lang="en-GB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4427984" y="404664"/>
            <a:ext cx="457841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All forms should be sent to the Medical Education Centre, </a:t>
            </a:r>
            <a:r>
              <a:rPr lang="en-GB" sz="2400" dirty="0" smtClean="0"/>
              <a:t>NGH either by post or email (</a:t>
            </a:r>
            <a:r>
              <a:rPr lang="en-GB" sz="2400" dirty="0" smtClean="0">
                <a:hlinkClick r:id="rId3"/>
              </a:rPr>
              <a:t>DrsStudyLeave@sth.nhs.uk</a:t>
            </a:r>
            <a:r>
              <a:rPr lang="en-GB" sz="2400" dirty="0" smtClean="0"/>
              <a:t>) . </a:t>
            </a:r>
            <a:r>
              <a:rPr lang="en-GB" sz="2400" dirty="0"/>
              <a:t>It is </a:t>
            </a:r>
            <a:r>
              <a:rPr lang="en-GB" sz="2400" u="sng" dirty="0"/>
              <a:t>your</a:t>
            </a:r>
            <a:r>
              <a:rPr lang="en-GB" sz="2400" b="1" dirty="0"/>
              <a:t> </a:t>
            </a:r>
            <a:r>
              <a:rPr lang="en-GB" sz="2400" dirty="0"/>
              <a:t>responsibility to ensure the form is sent and </a:t>
            </a:r>
            <a:r>
              <a:rPr lang="en-GB" sz="2400" dirty="0" smtClean="0"/>
              <a:t>received </a:t>
            </a:r>
            <a:r>
              <a:rPr lang="en-GB" sz="2400" dirty="0"/>
              <a:t>by Medical Education, NGH prior to taking leave.</a:t>
            </a:r>
          </a:p>
        </p:txBody>
      </p:sp>
      <p:sp>
        <p:nvSpPr>
          <p:cNvPr id="10" name="Rectangle 9"/>
          <p:cNvSpPr/>
          <p:nvPr/>
        </p:nvSpPr>
        <p:spPr>
          <a:xfrm>
            <a:off x="323528" y="4419321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dirty="0"/>
              <a:t>Once </a:t>
            </a:r>
            <a:r>
              <a:rPr lang="en-GB" sz="2400" dirty="0" smtClean="0"/>
              <a:t>received </a:t>
            </a:r>
            <a:r>
              <a:rPr lang="en-GB" sz="2400" dirty="0"/>
              <a:t>you will be sent an acknowledgment e-mail confirming the leave and any expenses you have requested.</a:t>
            </a:r>
          </a:p>
        </p:txBody>
      </p:sp>
      <p:pic>
        <p:nvPicPr>
          <p:cNvPr id="3075" name="Picture 3" descr="https://magrudy-assets.storage.googleapis.com/841274200282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0" t="3475" r="17888" b="3612"/>
          <a:stretch/>
        </p:blipFill>
        <p:spPr bwMode="auto">
          <a:xfrm rot="4185987">
            <a:off x="1055155" y="186782"/>
            <a:ext cx="2242457" cy="3222172"/>
          </a:xfrm>
          <a:prstGeom prst="rect">
            <a:avLst/>
          </a:prstGeom>
          <a:noFill/>
          <a:ln w="2857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 rot="20185040">
            <a:off x="802230" y="1197704"/>
            <a:ext cx="2185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Study Leave Coordinator</a:t>
            </a:r>
          </a:p>
          <a:p>
            <a:r>
              <a:rPr lang="en-GB" sz="1200" dirty="0" smtClean="0"/>
              <a:t>Medical Education Centre</a:t>
            </a:r>
          </a:p>
          <a:p>
            <a:r>
              <a:rPr lang="en-GB" sz="1200" dirty="0" smtClean="0"/>
              <a:t>Northern General Hospital</a:t>
            </a:r>
          </a:p>
          <a:p>
            <a:r>
              <a:rPr lang="en-GB" sz="1200" dirty="0" err="1" smtClean="0"/>
              <a:t>Herries</a:t>
            </a:r>
            <a:r>
              <a:rPr lang="en-GB" sz="1200" dirty="0" smtClean="0"/>
              <a:t> Road</a:t>
            </a:r>
          </a:p>
          <a:p>
            <a:r>
              <a:rPr lang="en-GB" sz="1200" dirty="0" smtClean="0"/>
              <a:t>Sheffield</a:t>
            </a:r>
          </a:p>
          <a:p>
            <a:r>
              <a:rPr lang="en-GB" sz="1200" dirty="0" smtClean="0"/>
              <a:t>S5 7AU</a:t>
            </a:r>
            <a:endParaRPr lang="en-GB" sz="1200" dirty="0"/>
          </a:p>
        </p:txBody>
      </p:sp>
      <p:pic>
        <p:nvPicPr>
          <p:cNvPr id="3077" name="Picture 5" descr="http://siliconangle.com/files/2013/05/email-logo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58" t="9366" r="16269" b="13605"/>
          <a:stretch/>
        </p:blipFill>
        <p:spPr bwMode="auto">
          <a:xfrm>
            <a:off x="5621897" y="3573016"/>
            <a:ext cx="2930812" cy="2563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05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09319"/>
            <a:ext cx="9144000" cy="525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11633"/>
            <a:ext cx="386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Bodoni MT" panose="02070603080606020203" pitchFamily="18" charset="0"/>
              </a:rPr>
              <a:t>Lesley Izzard – Medical Education Manager</a:t>
            </a:r>
            <a:endParaRPr lang="en-GB" sz="1600" i="1" dirty="0">
              <a:latin typeface="Bodoni MT" panose="020706030806060202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58565" y="6311733"/>
            <a:ext cx="2977931" cy="521388"/>
            <a:chOff x="5462232" y="6311733"/>
            <a:chExt cx="2977931" cy="521388"/>
          </a:xfrm>
        </p:grpSpPr>
        <p:pic>
          <p:nvPicPr>
            <p:cNvPr id="1026" name="Picture 2" descr="\\sth\user\Pictures\069\BatteyI\STH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00" t="20681" r="2188" b="48297"/>
            <a:stretch/>
          </p:blipFill>
          <p:spPr bwMode="auto">
            <a:xfrm>
              <a:off x="7884368" y="6364885"/>
              <a:ext cx="555795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2232" y="6311733"/>
              <a:ext cx="2494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Sheffield Teaching Hospitals</a:t>
              </a:r>
              <a:endParaRPr lang="en-GB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52534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0C0"/>
                  </a:solidFill>
                </a:rPr>
                <a:t>NHS Foundation Trust</a:t>
              </a:r>
              <a:endParaRPr lang="en-GB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259632" y="3356992"/>
            <a:ext cx="66247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If you wish to take leave at short notice (</a:t>
            </a:r>
            <a:r>
              <a:rPr lang="en-GB" sz="2400" dirty="0" err="1"/>
              <a:t>eg</a:t>
            </a:r>
            <a:r>
              <a:rPr lang="en-GB" sz="2400" dirty="0"/>
              <a:t> if you are given a place on a course taking place within 2 weeks) you must contact Medical Education NGH on </a:t>
            </a:r>
            <a:r>
              <a:rPr lang="en-GB" sz="2400" dirty="0" smtClean="0"/>
              <a:t>0114 2714076</a:t>
            </a:r>
            <a:r>
              <a:rPr lang="en-GB" sz="2400" dirty="0"/>
              <a:t>, to let them know </a:t>
            </a:r>
            <a:r>
              <a:rPr lang="en-GB" sz="2400" u="sng" dirty="0"/>
              <a:t>before</a:t>
            </a:r>
            <a:r>
              <a:rPr lang="en-GB" sz="2400" dirty="0"/>
              <a:t> you take any leave.</a:t>
            </a:r>
          </a:p>
        </p:txBody>
      </p:sp>
      <p:pic>
        <p:nvPicPr>
          <p:cNvPr id="4098" name="Picture 2" descr="SHORTNOTICE_124400007.jpg (642×428)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77" y="188640"/>
            <a:ext cx="4278846" cy="285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105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09319"/>
            <a:ext cx="9144000" cy="525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11633"/>
            <a:ext cx="386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Bodoni MT" panose="02070603080606020203" pitchFamily="18" charset="0"/>
              </a:rPr>
              <a:t>Lesley Izzard – Medical Education Manager</a:t>
            </a:r>
            <a:endParaRPr lang="en-GB" sz="1600" i="1" dirty="0">
              <a:latin typeface="Bodoni MT" panose="020706030806060202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58565" y="6311733"/>
            <a:ext cx="2977931" cy="521388"/>
            <a:chOff x="5462232" y="6311733"/>
            <a:chExt cx="2977931" cy="521388"/>
          </a:xfrm>
        </p:grpSpPr>
        <p:pic>
          <p:nvPicPr>
            <p:cNvPr id="1026" name="Picture 2" descr="\\sth\user\Pictures\069\BatteyI\STH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00" t="20681" r="2188" b="48297"/>
            <a:stretch/>
          </p:blipFill>
          <p:spPr bwMode="auto">
            <a:xfrm>
              <a:off x="7884368" y="6364885"/>
              <a:ext cx="555795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2232" y="6311733"/>
              <a:ext cx="2494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Sheffield Teaching Hospitals</a:t>
              </a:r>
              <a:endParaRPr lang="en-GB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52534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0C0"/>
                  </a:solidFill>
                </a:rPr>
                <a:t>NHS Foundation Trust</a:t>
              </a:r>
              <a:endParaRPr lang="en-GB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1002537" y="1772816"/>
            <a:ext cx="713892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 smtClean="0"/>
              <a:t>Study leave form and guidance</a:t>
            </a:r>
            <a:endParaRPr lang="en-GB" sz="6000" dirty="0"/>
          </a:p>
        </p:txBody>
      </p:sp>
      <p:pic>
        <p:nvPicPr>
          <p:cNvPr id="9218" name="Picture 2" descr="http://www.yorksandhumberdeanery.nhs.uk/_img/Health_Education_Englan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3" y="3861048"/>
            <a:ext cx="4297657" cy="859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486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09319"/>
            <a:ext cx="9144000" cy="525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11633"/>
            <a:ext cx="386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Bodoni MT" panose="02070603080606020203" pitchFamily="18" charset="0"/>
              </a:rPr>
              <a:t>Lesley Izzard – Medical Education Manager</a:t>
            </a:r>
            <a:endParaRPr lang="en-GB" sz="1600" i="1" dirty="0">
              <a:latin typeface="Bodoni MT" panose="020706030806060202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58565" y="6311733"/>
            <a:ext cx="2977931" cy="521388"/>
            <a:chOff x="5462232" y="6311733"/>
            <a:chExt cx="2977931" cy="521388"/>
          </a:xfrm>
        </p:grpSpPr>
        <p:pic>
          <p:nvPicPr>
            <p:cNvPr id="1026" name="Picture 2" descr="\\sth\user\Pictures\069\BatteyI\STH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00" t="20681" r="2188" b="48297"/>
            <a:stretch/>
          </p:blipFill>
          <p:spPr bwMode="auto">
            <a:xfrm>
              <a:off x="7884368" y="6364885"/>
              <a:ext cx="555795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2232" y="6311733"/>
              <a:ext cx="2494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Sheffield Teaching Hospitals</a:t>
              </a:r>
              <a:endParaRPr lang="en-GB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52534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0C0"/>
                  </a:solidFill>
                </a:rPr>
                <a:t>NHS Foundation Trust</a:t>
              </a:r>
              <a:endParaRPr lang="en-GB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-36512" y="44624"/>
            <a:ext cx="4515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u="sng" dirty="0" smtClean="0">
                <a:solidFill>
                  <a:srgbClr val="3333FF"/>
                </a:solidFill>
              </a:rPr>
              <a:t>http://www.yorksandhumberdeanery.nhs.uk/ </a:t>
            </a:r>
            <a:endParaRPr lang="en-GB" u="sng" dirty="0">
              <a:solidFill>
                <a:srgbClr val="3333FF"/>
              </a:solidFill>
            </a:endParaRPr>
          </a:p>
        </p:txBody>
      </p:sp>
      <p:pic>
        <p:nvPicPr>
          <p:cNvPr id="2049" name="Picture 1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21" r="50543"/>
          <a:stretch/>
        </p:blipFill>
        <p:spPr bwMode="auto">
          <a:xfrm>
            <a:off x="4572000" y="217839"/>
            <a:ext cx="4370144" cy="3240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" name="Group 26"/>
          <p:cNvGrpSpPr/>
          <p:nvPr/>
        </p:nvGrpSpPr>
        <p:grpSpPr>
          <a:xfrm>
            <a:off x="1729535" y="548680"/>
            <a:ext cx="3672318" cy="3041643"/>
            <a:chOff x="1729535" y="548680"/>
            <a:chExt cx="3672318" cy="3041643"/>
          </a:xfrm>
        </p:grpSpPr>
        <p:grpSp>
          <p:nvGrpSpPr>
            <p:cNvPr id="19" name="Group 18"/>
            <p:cNvGrpSpPr/>
            <p:nvPr/>
          </p:nvGrpSpPr>
          <p:grpSpPr>
            <a:xfrm>
              <a:off x="1729535" y="692696"/>
              <a:ext cx="1405789" cy="2897627"/>
              <a:chOff x="395536" y="1755509"/>
              <a:chExt cx="1872471" cy="4173197"/>
            </a:xfrm>
          </p:grpSpPr>
          <p:pic>
            <p:nvPicPr>
              <p:cNvPr id="2050" name="Picture 2"/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039" t="14827" r="84277" b="42291"/>
              <a:stretch/>
            </p:blipFill>
            <p:spPr bwMode="auto">
              <a:xfrm>
                <a:off x="395536" y="1755509"/>
                <a:ext cx="1872471" cy="41731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Oval 15"/>
              <p:cNvSpPr/>
              <p:nvPr/>
            </p:nvSpPr>
            <p:spPr>
              <a:xfrm>
                <a:off x="539552" y="4221088"/>
                <a:ext cx="720080" cy="43204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14" name="Straight Arrow Connector 13"/>
            <p:cNvCxnSpPr>
              <a:endCxn id="16" idx="6"/>
            </p:cNvCxnSpPr>
            <p:nvPr/>
          </p:nvCxnSpPr>
          <p:spPr>
            <a:xfrm flipH="1">
              <a:off x="2378269" y="548680"/>
              <a:ext cx="3023584" cy="2005967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>
            <a:off x="95177" y="2704641"/>
            <a:ext cx="4025572" cy="3549979"/>
            <a:chOff x="95177" y="2704641"/>
            <a:chExt cx="4025572" cy="3549979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539" t="37251" r="54002" b="13049"/>
            <a:stretch/>
          </p:blipFill>
          <p:spPr bwMode="auto">
            <a:xfrm>
              <a:off x="95177" y="3789040"/>
              <a:ext cx="4025572" cy="2465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5" name="Straight Arrow Connector 24"/>
            <p:cNvCxnSpPr>
              <a:stCxn id="16" idx="4"/>
            </p:cNvCxnSpPr>
            <p:nvPr/>
          </p:nvCxnSpPr>
          <p:spPr>
            <a:xfrm>
              <a:off x="2107963" y="2704641"/>
              <a:ext cx="1311910" cy="2020503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3635896" y="4221088"/>
            <a:ext cx="5184834" cy="1728192"/>
            <a:chOff x="3635896" y="4221088"/>
            <a:chExt cx="5184834" cy="1728192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401" t="69758" r="61149" b="4713"/>
            <a:stretch/>
          </p:blipFill>
          <p:spPr bwMode="auto">
            <a:xfrm>
              <a:off x="4513791" y="4221088"/>
              <a:ext cx="4306939" cy="1728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1" name="Straight Arrow Connector 30"/>
            <p:cNvCxnSpPr/>
            <p:nvPr/>
          </p:nvCxnSpPr>
          <p:spPr>
            <a:xfrm>
              <a:off x="3635896" y="4939028"/>
              <a:ext cx="1224136" cy="146156"/>
            </a:xfrm>
            <a:prstGeom prst="straightConnector1">
              <a:avLst/>
            </a:prstGeom>
            <a:ln w="38100">
              <a:solidFill>
                <a:srgbClr val="00B0F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6" t="31065" r="52342" b="24674"/>
          <a:stretch/>
        </p:blipFill>
        <p:spPr bwMode="auto">
          <a:xfrm>
            <a:off x="354465" y="980728"/>
            <a:ext cx="8435070" cy="4316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868144" y="2852936"/>
            <a:ext cx="2684565" cy="2862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573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09319"/>
            <a:ext cx="9144000" cy="525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11633"/>
            <a:ext cx="386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Bodoni MT" panose="02070603080606020203" pitchFamily="18" charset="0"/>
              </a:rPr>
              <a:t>Lesley Izzard – Medical Education Manager</a:t>
            </a:r>
            <a:endParaRPr lang="en-GB" sz="1600" i="1" dirty="0">
              <a:latin typeface="Bodoni MT" panose="020706030806060202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58565" y="6311733"/>
            <a:ext cx="2977931" cy="521388"/>
            <a:chOff x="5462232" y="6311733"/>
            <a:chExt cx="2977931" cy="521388"/>
          </a:xfrm>
        </p:grpSpPr>
        <p:pic>
          <p:nvPicPr>
            <p:cNvPr id="1026" name="Picture 2" descr="\\sth\user\Pictures\069\BatteyI\STH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00" t="20681" r="2188" b="48297"/>
            <a:stretch/>
          </p:blipFill>
          <p:spPr bwMode="auto">
            <a:xfrm>
              <a:off x="7884368" y="6364885"/>
              <a:ext cx="555795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2232" y="6311733"/>
              <a:ext cx="2494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Sheffield Teaching Hospitals</a:t>
              </a:r>
              <a:endParaRPr lang="en-GB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52534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0C0"/>
                  </a:solidFill>
                </a:rPr>
                <a:t>NHS Foundation Trust</a:t>
              </a:r>
              <a:endParaRPr lang="en-GB" sz="140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3074" name="Picture 2" descr="http://i.telegraph.co.uk/multimedia/archive/01921/service-charge_1921783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1975" y="3212976"/>
            <a:ext cx="3908726" cy="2446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002537" y="1412776"/>
            <a:ext cx="71389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e</a:t>
            </a:r>
            <a:r>
              <a:rPr lang="en-GB" sz="6000" dirty="0" smtClean="0"/>
              <a:t>-Expenses</a:t>
            </a:r>
            <a:endParaRPr lang="en-GB" sz="6000" dirty="0"/>
          </a:p>
        </p:txBody>
      </p:sp>
    </p:spTree>
    <p:extLst>
      <p:ext uri="{BB962C8B-B14F-4D97-AF65-F5344CB8AC3E}">
        <p14:creationId xmlns:p14="http://schemas.microsoft.com/office/powerpoint/2010/main" val="128925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09319"/>
            <a:ext cx="9144000" cy="525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11633"/>
            <a:ext cx="386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Bodoni MT" panose="02070603080606020203" pitchFamily="18" charset="0"/>
              </a:rPr>
              <a:t>Lesley Izzard – Medical Education Manager</a:t>
            </a:r>
            <a:endParaRPr lang="en-GB" sz="1600" i="1" dirty="0">
              <a:latin typeface="Bodoni MT" panose="020706030806060202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58565" y="6311733"/>
            <a:ext cx="2977931" cy="521388"/>
            <a:chOff x="5462232" y="6311733"/>
            <a:chExt cx="2977931" cy="521388"/>
          </a:xfrm>
        </p:grpSpPr>
        <p:pic>
          <p:nvPicPr>
            <p:cNvPr id="1026" name="Picture 2" descr="\\sth\user\Pictures\069\BatteyI\STH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00" t="20681" r="2188" b="48297"/>
            <a:stretch/>
          </p:blipFill>
          <p:spPr bwMode="auto">
            <a:xfrm>
              <a:off x="7884368" y="6364885"/>
              <a:ext cx="555795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2232" y="6311733"/>
              <a:ext cx="2494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Sheffield Teaching Hospitals</a:t>
              </a:r>
              <a:endParaRPr lang="en-GB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52534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0C0"/>
                  </a:solidFill>
                </a:rPr>
                <a:t>NHS Foundation Trust</a:t>
              </a:r>
              <a:endParaRPr lang="en-GB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1388434" y="3912096"/>
            <a:ext cx="62129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When you have taken the leave you should upload your claim </a:t>
            </a:r>
            <a:r>
              <a:rPr lang="en-GB" sz="2400" b="1" u="sng" dirty="0" smtClean="0"/>
              <a:t>and receipts </a:t>
            </a:r>
            <a:r>
              <a:rPr lang="en-GB" sz="2400" dirty="0"/>
              <a:t>onto the e-expenses system</a:t>
            </a:r>
          </a:p>
        </p:txBody>
      </p:sp>
      <p:pic>
        <p:nvPicPr>
          <p:cNvPr id="6146" name="Picture 2" descr="http://www.menshealth.com/sites/menshealth.com/files/articles/2015/11/receipts-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08" y="48507"/>
            <a:ext cx="6191250" cy="392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4071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09319"/>
            <a:ext cx="9144000" cy="525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11633"/>
            <a:ext cx="386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Bodoni MT" panose="02070603080606020203" pitchFamily="18" charset="0"/>
              </a:rPr>
              <a:t>Lesley Izzard – Medical Education Manager</a:t>
            </a:r>
            <a:endParaRPr lang="en-GB" sz="1600" i="1" dirty="0">
              <a:latin typeface="Bodoni MT" panose="020706030806060202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58565" y="6311733"/>
            <a:ext cx="2977931" cy="521388"/>
            <a:chOff x="5462232" y="6311733"/>
            <a:chExt cx="2977931" cy="521388"/>
          </a:xfrm>
        </p:grpSpPr>
        <p:pic>
          <p:nvPicPr>
            <p:cNvPr id="1026" name="Picture 2" descr="\\sth\user\Pictures\069\BatteyI\STH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00" t="20681" r="2188" b="48297"/>
            <a:stretch/>
          </p:blipFill>
          <p:spPr bwMode="auto">
            <a:xfrm>
              <a:off x="7884368" y="6364885"/>
              <a:ext cx="555795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2232" y="6311733"/>
              <a:ext cx="2494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Sheffield Teaching Hospitals</a:t>
              </a:r>
              <a:endParaRPr lang="en-GB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52534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0C0"/>
                  </a:solidFill>
                </a:rPr>
                <a:t>NHS Foundation Trust</a:t>
              </a:r>
              <a:endParaRPr lang="en-GB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809750" y="34813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23628" y="3861048"/>
            <a:ext cx="66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To register, please send details of your full name, payroll assignment no., department and work email address to </a:t>
            </a:r>
            <a:r>
              <a:rPr lang="en-GB" sz="2400" b="1" dirty="0">
                <a:hlinkClick r:id="rId3"/>
              </a:rPr>
              <a:t>expensesadmin@sth.nhs.uk</a:t>
            </a:r>
            <a:endParaRPr lang="en-GB" sz="2400" dirty="0"/>
          </a:p>
        </p:txBody>
      </p:sp>
      <p:pic>
        <p:nvPicPr>
          <p:cNvPr id="8196" name="Picture 4" descr="https://telemarketing.donotcall.gov/images/register_new_use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908" y="332656"/>
            <a:ext cx="2951995" cy="245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2312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09319"/>
            <a:ext cx="9144000" cy="525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11633"/>
            <a:ext cx="386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Bodoni MT" panose="02070603080606020203" pitchFamily="18" charset="0"/>
              </a:rPr>
              <a:t>Lesley Izzard – Medical Education Manager</a:t>
            </a:r>
            <a:endParaRPr lang="en-GB" sz="1600" i="1" dirty="0">
              <a:latin typeface="Bodoni MT" panose="020706030806060202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58565" y="6311733"/>
            <a:ext cx="2977931" cy="521388"/>
            <a:chOff x="5462232" y="6311733"/>
            <a:chExt cx="2977931" cy="521388"/>
          </a:xfrm>
        </p:grpSpPr>
        <p:pic>
          <p:nvPicPr>
            <p:cNvPr id="1026" name="Picture 2" descr="\\sth\user\Pictures\069\BatteyI\STH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00" t="20681" r="2188" b="48297"/>
            <a:stretch/>
          </p:blipFill>
          <p:spPr bwMode="auto">
            <a:xfrm>
              <a:off x="7884368" y="6364885"/>
              <a:ext cx="555795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2232" y="6311733"/>
              <a:ext cx="2494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Sheffield Teaching Hospitals</a:t>
              </a:r>
              <a:endParaRPr lang="en-GB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52534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0C0"/>
                  </a:solidFill>
                </a:rPr>
                <a:t>NHS Foundation Trust</a:t>
              </a:r>
              <a:endParaRPr lang="en-GB" sz="140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7169" name="Picture 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56" r="50051"/>
          <a:stretch/>
        </p:blipFill>
        <p:spPr bwMode="auto">
          <a:xfrm>
            <a:off x="1331640" y="1412776"/>
            <a:ext cx="5807883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3021659" y="773996"/>
            <a:ext cx="24278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hlinkClick r:id="rId4"/>
              </a:rPr>
              <a:t>www.sel-expenses.com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9255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09319"/>
            <a:ext cx="9144000" cy="525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11633"/>
            <a:ext cx="386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Bodoni MT" panose="02070603080606020203" pitchFamily="18" charset="0"/>
              </a:rPr>
              <a:t>Lesley Izzard – Medical Education Manager</a:t>
            </a:r>
            <a:endParaRPr lang="en-GB" sz="1600" i="1" dirty="0">
              <a:latin typeface="Bodoni MT" panose="020706030806060202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58565" y="6311733"/>
            <a:ext cx="2977931" cy="521388"/>
            <a:chOff x="5462232" y="6311733"/>
            <a:chExt cx="2977931" cy="521388"/>
          </a:xfrm>
        </p:grpSpPr>
        <p:pic>
          <p:nvPicPr>
            <p:cNvPr id="1026" name="Picture 2" descr="\\sth\user\Pictures\069\BatteyI\STH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00" t="20681" r="2188" b="48297"/>
            <a:stretch/>
          </p:blipFill>
          <p:spPr bwMode="auto">
            <a:xfrm>
              <a:off x="7884368" y="6364885"/>
              <a:ext cx="555795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2232" y="6311733"/>
              <a:ext cx="2494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Sheffield Teaching Hospitals</a:t>
              </a:r>
              <a:endParaRPr lang="en-GB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52534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0C0"/>
                  </a:solidFill>
                </a:rPr>
                <a:t>NHS Foundation Trust</a:t>
              </a:r>
              <a:endParaRPr lang="en-GB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179512" y="836712"/>
            <a:ext cx="48062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 </a:t>
            </a:r>
            <a:r>
              <a:rPr lang="en-GB" dirty="0" smtClean="0"/>
              <a:t>All </a:t>
            </a:r>
            <a:r>
              <a:rPr lang="en-GB" dirty="0"/>
              <a:t>expense items are added through the </a:t>
            </a:r>
            <a:r>
              <a:rPr lang="en-GB" b="1" dirty="0"/>
              <a:t>Add / Edit Expense </a:t>
            </a:r>
            <a:r>
              <a:rPr lang="en-GB" dirty="0"/>
              <a:t>page. </a:t>
            </a:r>
            <a:r>
              <a:rPr lang="en-GB" b="1" dirty="0"/>
              <a:t>Adding my expense items</a:t>
            </a:r>
            <a:endParaRPr lang="en-GB" dirty="0"/>
          </a:p>
          <a:p>
            <a:r>
              <a:rPr lang="en-GB" dirty="0" smtClean="0"/>
              <a:t>The </a:t>
            </a:r>
            <a:r>
              <a:rPr lang="en-GB" b="1" dirty="0"/>
              <a:t>Add / Edit Expense </a:t>
            </a:r>
            <a:r>
              <a:rPr lang="en-GB" dirty="0"/>
              <a:t>page is accessed by clicking </a:t>
            </a:r>
            <a:r>
              <a:rPr lang="en-GB" b="1" dirty="0"/>
              <a:t>Add New Expenses</a:t>
            </a:r>
            <a:r>
              <a:rPr lang="en-GB" dirty="0"/>
              <a:t> from the </a:t>
            </a:r>
            <a:r>
              <a:rPr lang="en-GB" b="1" dirty="0"/>
              <a:t>Welcome</a:t>
            </a:r>
            <a:r>
              <a:rPr lang="en-GB" dirty="0"/>
              <a:t> page.</a:t>
            </a:r>
          </a:p>
        </p:txBody>
      </p:sp>
      <p:sp>
        <p:nvSpPr>
          <p:cNvPr id="9" name="Rectangle 8"/>
          <p:cNvSpPr/>
          <p:nvPr/>
        </p:nvSpPr>
        <p:spPr>
          <a:xfrm>
            <a:off x="2885929" y="263844"/>
            <a:ext cx="34486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Adding my expense items</a:t>
            </a:r>
          </a:p>
        </p:txBody>
      </p:sp>
      <p:pic>
        <p:nvPicPr>
          <p:cNvPr id="12" name="Picture 11" descr="Add New Expense Menu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496" y="1124744"/>
            <a:ext cx="4191000" cy="742950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pic>
        <p:nvPicPr>
          <p:cNvPr id="13" name="Picture 12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26" r="26923" b="8832"/>
          <a:stretch>
            <a:fillRect/>
          </a:stretch>
        </p:blipFill>
        <p:spPr bwMode="auto">
          <a:xfrm>
            <a:off x="1006921" y="2263309"/>
            <a:ext cx="5934075" cy="29813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" name="Group 22"/>
          <p:cNvGrpSpPr/>
          <p:nvPr/>
        </p:nvGrpSpPr>
        <p:grpSpPr>
          <a:xfrm>
            <a:off x="1115616" y="3822577"/>
            <a:ext cx="6768752" cy="2268978"/>
            <a:chOff x="1115616" y="3822577"/>
            <a:chExt cx="6768752" cy="2268978"/>
          </a:xfrm>
        </p:grpSpPr>
        <p:sp>
          <p:nvSpPr>
            <p:cNvPr id="2" name="Oval 1"/>
            <p:cNvSpPr/>
            <p:nvPr/>
          </p:nvSpPr>
          <p:spPr>
            <a:xfrm>
              <a:off x="2038895" y="3822577"/>
              <a:ext cx="864096" cy="2880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15616" y="5445224"/>
              <a:ext cx="6768752" cy="646331"/>
            </a:xfrm>
            <a:prstGeom prst="rect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lvl="0" algn="ctr"/>
              <a:r>
                <a:rPr lang="en-GB" dirty="0"/>
                <a:t>It is imperative that the </a:t>
              </a:r>
              <a:r>
                <a:rPr lang="en-GB" b="1" dirty="0"/>
                <a:t>Type of Expenses</a:t>
              </a:r>
              <a:r>
                <a:rPr lang="en-GB" dirty="0"/>
                <a:t> box below is completed to ensure your claim reaches the correct Approver.</a:t>
              </a:r>
            </a:p>
          </p:txBody>
        </p:sp>
        <p:cxnSp>
          <p:nvCxnSpPr>
            <p:cNvPr id="21" name="Straight Arrow Connector 20"/>
            <p:cNvCxnSpPr>
              <a:stCxn id="2" idx="4"/>
            </p:cNvCxnSpPr>
            <p:nvPr/>
          </p:nvCxnSpPr>
          <p:spPr>
            <a:xfrm>
              <a:off x="2470943" y="4110609"/>
              <a:ext cx="1741017" cy="140662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184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6411633"/>
            <a:ext cx="386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Bodoni MT" panose="02070603080606020203" pitchFamily="18" charset="0"/>
              </a:rPr>
              <a:t>Lesley Izzard – Medical Education Manager</a:t>
            </a:r>
            <a:endParaRPr lang="en-GB" sz="1600" i="1" dirty="0">
              <a:latin typeface="Bodoni MT" panose="020706030806060202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58565" y="6311733"/>
            <a:ext cx="2977931" cy="521388"/>
            <a:chOff x="5462232" y="6311733"/>
            <a:chExt cx="2977931" cy="521388"/>
          </a:xfrm>
        </p:grpSpPr>
        <p:pic>
          <p:nvPicPr>
            <p:cNvPr id="1026" name="Picture 2" descr="\\sth\user\Pictures\069\BatteyI\STH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00" t="20681" r="2188" b="48297"/>
            <a:stretch/>
          </p:blipFill>
          <p:spPr bwMode="auto">
            <a:xfrm>
              <a:off x="7884368" y="6364885"/>
              <a:ext cx="555795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2232" y="6311733"/>
              <a:ext cx="2494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Sheffield Teaching Hospitals</a:t>
              </a:r>
              <a:endParaRPr lang="en-GB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52534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0C0"/>
                  </a:solidFill>
                </a:rPr>
                <a:t>NHS Foundation Trust</a:t>
              </a:r>
              <a:endParaRPr lang="en-GB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2885929" y="263844"/>
            <a:ext cx="344863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Adding my expense items</a:t>
            </a:r>
          </a:p>
        </p:txBody>
      </p:sp>
      <p:pic>
        <p:nvPicPr>
          <p:cNvPr id="13" name="Picture 12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26" r="26923" b="8832"/>
          <a:stretch>
            <a:fillRect/>
          </a:stretch>
        </p:blipFill>
        <p:spPr bwMode="auto">
          <a:xfrm>
            <a:off x="98354" y="764704"/>
            <a:ext cx="5934075" cy="29813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" name="Group 17"/>
          <p:cNvGrpSpPr/>
          <p:nvPr/>
        </p:nvGrpSpPr>
        <p:grpSpPr>
          <a:xfrm>
            <a:off x="1208689" y="3746029"/>
            <a:ext cx="1499086" cy="616998"/>
            <a:chOff x="3728969" y="5498568"/>
            <a:chExt cx="1499086" cy="616998"/>
          </a:xfrm>
        </p:grpSpPr>
        <p:grpSp>
          <p:nvGrpSpPr>
            <p:cNvPr id="14" name="Group 13"/>
            <p:cNvGrpSpPr/>
            <p:nvPr/>
          </p:nvGrpSpPr>
          <p:grpSpPr>
            <a:xfrm>
              <a:off x="4382215" y="5746234"/>
              <a:ext cx="845840" cy="369332"/>
              <a:chOff x="3764407" y="5702133"/>
              <a:chExt cx="845840" cy="369332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3764407" y="5706779"/>
                <a:ext cx="845840" cy="360040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3863292" y="5702133"/>
                <a:ext cx="6480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 smtClean="0">
                    <a:solidFill>
                      <a:schemeClr val="bg1"/>
                    </a:solidFill>
                  </a:rPr>
                  <a:t>save</a:t>
                </a:r>
                <a:endParaRPr lang="en-GB" b="1" dirty="0">
                  <a:solidFill>
                    <a:schemeClr val="bg1"/>
                  </a:solidFill>
                </a:endParaRPr>
              </a:p>
            </p:txBody>
          </p:sp>
        </p:grpSp>
        <p:cxnSp>
          <p:nvCxnSpPr>
            <p:cNvPr id="16" name="Straight Arrow Connector 15"/>
            <p:cNvCxnSpPr/>
            <p:nvPr/>
          </p:nvCxnSpPr>
          <p:spPr>
            <a:xfrm>
              <a:off x="3728969" y="5498568"/>
              <a:ext cx="674948" cy="24766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9" name="Oval 18"/>
          <p:cNvSpPr/>
          <p:nvPr/>
        </p:nvSpPr>
        <p:spPr>
          <a:xfrm>
            <a:off x="899592" y="1086832"/>
            <a:ext cx="792088" cy="50405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35496" y="1388429"/>
            <a:ext cx="79208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6228183" y="834554"/>
            <a:ext cx="290452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If you wish to make a claim for an item that is not listed in your </a:t>
            </a:r>
            <a:r>
              <a:rPr lang="en-GB" b="1" dirty="0"/>
              <a:t>My Expense Items</a:t>
            </a:r>
            <a:r>
              <a:rPr lang="en-GB" dirty="0"/>
              <a:t> menu please contact your administrator by emailing </a:t>
            </a:r>
            <a:r>
              <a:rPr lang="en-GB" u="sng" dirty="0">
                <a:hlinkClick r:id="rId4"/>
              </a:rPr>
              <a:t>expensesadmin@sth.nhs.uk</a:t>
            </a:r>
            <a:r>
              <a:rPr lang="en-GB" dirty="0"/>
              <a:t>. </a:t>
            </a:r>
          </a:p>
        </p:txBody>
      </p:sp>
      <p:grpSp>
        <p:nvGrpSpPr>
          <p:cNvPr id="1024" name="Group 1023"/>
          <p:cNvGrpSpPr/>
          <p:nvPr/>
        </p:nvGrpSpPr>
        <p:grpSpPr>
          <a:xfrm>
            <a:off x="1208689" y="2310409"/>
            <a:ext cx="7138806" cy="2850132"/>
            <a:chOff x="1208689" y="2310409"/>
            <a:chExt cx="7138806" cy="2850132"/>
          </a:xfrm>
        </p:grpSpPr>
        <p:sp>
          <p:nvSpPr>
            <p:cNvPr id="21" name="Oval 20"/>
            <p:cNvSpPr/>
            <p:nvPr/>
          </p:nvSpPr>
          <p:spPr>
            <a:xfrm>
              <a:off x="1208689" y="2310409"/>
              <a:ext cx="864096" cy="28803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1946241" y="2556260"/>
              <a:ext cx="6401254" cy="2604281"/>
              <a:chOff x="1946241" y="2556260"/>
              <a:chExt cx="6401254" cy="2604281"/>
            </a:xfrm>
          </p:grpSpPr>
          <p:pic>
            <p:nvPicPr>
              <p:cNvPr id="23" name="Picture 22"/>
              <p:cNvPicPr/>
              <p:nvPr/>
            </p:nvPicPr>
            <p:blipFill rotWithShape="1">
              <a:blip r:embed="rId5"/>
              <a:srcRect l="10718" t="43933" r="53519" b="42263"/>
              <a:stretch/>
            </p:blipFill>
            <p:spPr bwMode="auto">
              <a:xfrm>
                <a:off x="4108870" y="3851806"/>
                <a:ext cx="4238625" cy="130873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cxnSp>
            <p:nvCxnSpPr>
              <p:cNvPr id="17" name="Straight Arrow Connector 16"/>
              <p:cNvCxnSpPr>
                <a:stCxn id="21" idx="5"/>
              </p:cNvCxnSpPr>
              <p:nvPr/>
            </p:nvCxnSpPr>
            <p:spPr>
              <a:xfrm>
                <a:off x="1946241" y="2556260"/>
                <a:ext cx="2162629" cy="1736836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1" name="Group 30"/>
          <p:cNvGrpSpPr/>
          <p:nvPr/>
        </p:nvGrpSpPr>
        <p:grpSpPr>
          <a:xfrm>
            <a:off x="12102" y="4824046"/>
            <a:ext cx="9144000" cy="2101808"/>
            <a:chOff x="12102" y="4824046"/>
            <a:chExt cx="9144000" cy="2101808"/>
          </a:xfrm>
        </p:grpSpPr>
        <p:sp>
          <p:nvSpPr>
            <p:cNvPr id="5" name="Rectangle 4"/>
            <p:cNvSpPr/>
            <p:nvPr/>
          </p:nvSpPr>
          <p:spPr>
            <a:xfrm>
              <a:off x="12102" y="6400747"/>
              <a:ext cx="9144000" cy="52510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24" name="Oval 23"/>
            <p:cNvSpPr/>
            <p:nvPr/>
          </p:nvSpPr>
          <p:spPr>
            <a:xfrm>
              <a:off x="4073011" y="4824046"/>
              <a:ext cx="1949695" cy="21602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349397" y="4932058"/>
              <a:ext cx="8409201" cy="1229764"/>
              <a:chOff x="349397" y="4932058"/>
              <a:chExt cx="8409201" cy="1229764"/>
            </a:xfrm>
          </p:grpSpPr>
          <p:sp>
            <p:nvSpPr>
              <p:cNvPr id="2" name="Rectangle 1"/>
              <p:cNvSpPr/>
              <p:nvPr/>
            </p:nvSpPr>
            <p:spPr>
              <a:xfrm>
                <a:off x="349397" y="5515491"/>
                <a:ext cx="8409201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b="1" dirty="0"/>
                  <a:t>Study/Training – M&amp;D Junior Grade</a:t>
                </a:r>
                <a:r>
                  <a:rPr lang="en-GB" dirty="0"/>
                  <a:t>:  To be used by all junior doctors in training (F2, SHO’s, </a:t>
                </a:r>
                <a:r>
                  <a:rPr lang="en-GB" dirty="0" err="1"/>
                  <a:t>StR’s</a:t>
                </a:r>
                <a:r>
                  <a:rPr lang="en-GB" dirty="0"/>
                  <a:t>, </a:t>
                </a:r>
                <a:r>
                  <a:rPr lang="en-GB" dirty="0" err="1"/>
                  <a:t>SpR’s</a:t>
                </a:r>
                <a:r>
                  <a:rPr lang="en-GB" dirty="0"/>
                  <a:t>) who have attended study leave approved by Medical Education</a:t>
                </a:r>
              </a:p>
            </p:txBody>
          </p:sp>
          <p:cxnSp>
            <p:nvCxnSpPr>
              <p:cNvPr id="26" name="Straight Arrow Connector 25"/>
              <p:cNvCxnSpPr>
                <a:stCxn id="24" idx="2"/>
              </p:cNvCxnSpPr>
              <p:nvPr/>
            </p:nvCxnSpPr>
            <p:spPr>
              <a:xfrm flipH="1">
                <a:off x="2707775" y="4932058"/>
                <a:ext cx="1365236" cy="58343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accent2"/>
              </a:lnRef>
              <a:fillRef idx="0">
                <a:schemeClr val="accent2"/>
              </a:fillRef>
              <a:effectRef idx="1">
                <a:schemeClr val="accent2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38161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09319"/>
            <a:ext cx="9144000" cy="525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11633"/>
            <a:ext cx="386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Bodoni MT" panose="02070603080606020203" pitchFamily="18" charset="0"/>
              </a:rPr>
              <a:t>Lesley Izzard – Medical Education Manager</a:t>
            </a:r>
            <a:endParaRPr lang="en-GB" sz="1600" i="1" dirty="0">
              <a:latin typeface="Bodoni MT" panose="020706030806060202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58565" y="6311733"/>
            <a:ext cx="2977931" cy="521388"/>
            <a:chOff x="5462232" y="6311733"/>
            <a:chExt cx="2977931" cy="521388"/>
          </a:xfrm>
        </p:grpSpPr>
        <p:pic>
          <p:nvPicPr>
            <p:cNvPr id="1026" name="Picture 2" descr="\\sth\user\Pictures\069\BatteyI\STH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00" t="20681" r="2188" b="48297"/>
            <a:stretch/>
          </p:blipFill>
          <p:spPr bwMode="auto">
            <a:xfrm>
              <a:off x="7884368" y="6364885"/>
              <a:ext cx="555795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2232" y="6311733"/>
              <a:ext cx="2494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Sheffield Teaching Hospitals</a:t>
              </a:r>
              <a:endParaRPr lang="en-GB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52534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0C0"/>
                  </a:solidFill>
                </a:rPr>
                <a:t>NHS Foundation Trust</a:t>
              </a:r>
              <a:endParaRPr lang="en-GB" sz="1400" b="1" dirty="0">
                <a:solidFill>
                  <a:srgbClr val="0070C0"/>
                </a:solidFill>
              </a:endParaRPr>
            </a:p>
          </p:txBody>
        </p:sp>
      </p:grpSp>
      <p:pic>
        <p:nvPicPr>
          <p:cNvPr id="10" name="Picture 9" descr="Current Claims Screen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628800"/>
            <a:ext cx="5819775" cy="2638425"/>
          </a:xfrm>
          <a:prstGeom prst="rect">
            <a:avLst/>
          </a:prstGeom>
          <a:noFill/>
          <a:ln w="6350" cmpd="sng">
            <a:solidFill>
              <a:srgbClr val="000000"/>
            </a:solidFill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3416716" y="332656"/>
            <a:ext cx="231056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Current Claims screen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42594" y="908720"/>
            <a:ext cx="49482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At this point you can still edit or delete these items</a:t>
            </a:r>
            <a:endParaRPr lang="en-GB" dirty="0"/>
          </a:p>
        </p:txBody>
      </p:sp>
      <p:grpSp>
        <p:nvGrpSpPr>
          <p:cNvPr id="20" name="Group 19"/>
          <p:cNvGrpSpPr/>
          <p:nvPr/>
        </p:nvGrpSpPr>
        <p:grpSpPr>
          <a:xfrm>
            <a:off x="842594" y="2299896"/>
            <a:ext cx="2001214" cy="576109"/>
            <a:chOff x="842594" y="2587928"/>
            <a:chExt cx="2001214" cy="576109"/>
          </a:xfrm>
        </p:grpSpPr>
        <p:pic>
          <p:nvPicPr>
            <p:cNvPr id="2050" name="Picture 5" descr="Edit an expense ite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0205" y="2587928"/>
              <a:ext cx="508588" cy="4188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4" name="Straight Arrow Connector 13"/>
            <p:cNvCxnSpPr>
              <a:stCxn id="2050" idx="3"/>
              <a:endCxn id="10" idx="1"/>
            </p:cNvCxnSpPr>
            <p:nvPr/>
          </p:nvCxnSpPr>
          <p:spPr>
            <a:xfrm>
              <a:off x="2158793" y="2797347"/>
              <a:ext cx="685015" cy="36669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842594" y="2587928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/>
                <a:t>Edit</a:t>
              </a:r>
              <a:endParaRPr lang="en-GB" b="1" dirty="0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77086" y="3340345"/>
            <a:ext cx="2354754" cy="520703"/>
            <a:chOff x="777086" y="3628377"/>
            <a:chExt cx="2354754" cy="520703"/>
          </a:xfrm>
        </p:grpSpPr>
        <p:pic>
          <p:nvPicPr>
            <p:cNvPr id="2049" name="Picture 6" descr="Delete an expense item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0205" y="3645024"/>
              <a:ext cx="360040" cy="3360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Straight Arrow Connector 15"/>
            <p:cNvCxnSpPr>
              <a:stCxn id="2049" idx="3"/>
            </p:cNvCxnSpPr>
            <p:nvPr/>
          </p:nvCxnSpPr>
          <p:spPr>
            <a:xfrm>
              <a:off x="2010245" y="3813043"/>
              <a:ext cx="1121595" cy="33603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777086" y="3628377"/>
              <a:ext cx="85109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 smtClean="0"/>
                <a:t>Delete</a:t>
              </a:r>
              <a:endParaRPr lang="en-GB" b="1" dirty="0"/>
            </a:p>
          </p:txBody>
        </p:sp>
      </p:grpSp>
      <p:sp>
        <p:nvSpPr>
          <p:cNvPr id="22" name="Rectangle 21"/>
          <p:cNvSpPr/>
          <p:nvPr/>
        </p:nvSpPr>
        <p:spPr>
          <a:xfrm>
            <a:off x="691690" y="4581128"/>
            <a:ext cx="791275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/>
              <a:t>You can add claim items from different days, visits or activities to the same claim form before you submit it for reimbursement. </a:t>
            </a:r>
            <a:r>
              <a:rPr lang="en-GB" dirty="0" smtClean="0"/>
              <a:t>The </a:t>
            </a:r>
            <a:r>
              <a:rPr lang="en-GB" b="1" dirty="0"/>
              <a:t>Add / Edit Expenses </a:t>
            </a:r>
            <a:r>
              <a:rPr lang="en-GB" dirty="0"/>
              <a:t>page can be accessed either from the </a:t>
            </a:r>
            <a:r>
              <a:rPr lang="en-GB" b="1" dirty="0"/>
              <a:t>Add New Expenses</a:t>
            </a:r>
            <a:r>
              <a:rPr lang="en-GB" dirty="0"/>
              <a:t> menu button on the </a:t>
            </a:r>
            <a:r>
              <a:rPr lang="en-GB" b="1" dirty="0"/>
              <a:t>Welcome</a:t>
            </a:r>
            <a:r>
              <a:rPr lang="en-GB" dirty="0"/>
              <a:t> page or from the </a:t>
            </a:r>
            <a:r>
              <a:rPr lang="en-GB" b="1" dirty="0"/>
              <a:t>Current Claims</a:t>
            </a:r>
            <a:r>
              <a:rPr lang="en-GB" dirty="0"/>
              <a:t> page. </a:t>
            </a:r>
            <a:r>
              <a:rPr lang="en-GB" dirty="0" smtClean="0"/>
              <a:t>You </a:t>
            </a:r>
            <a:r>
              <a:rPr lang="en-GB" dirty="0"/>
              <a:t>can click </a:t>
            </a:r>
            <a:r>
              <a:rPr lang="en-GB" b="1" dirty="0"/>
              <a:t>Add Item </a:t>
            </a:r>
            <a:r>
              <a:rPr lang="en-GB" dirty="0"/>
              <a:t>from the page options menu on the left hand side.</a:t>
            </a:r>
          </a:p>
        </p:txBody>
      </p:sp>
    </p:spTree>
    <p:extLst>
      <p:ext uri="{BB962C8B-B14F-4D97-AF65-F5344CB8AC3E}">
        <p14:creationId xmlns:p14="http://schemas.microsoft.com/office/powerpoint/2010/main" val="70428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09319"/>
            <a:ext cx="9144000" cy="525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11633"/>
            <a:ext cx="386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Bodoni MT" panose="02070603080606020203" pitchFamily="18" charset="0"/>
              </a:rPr>
              <a:t>Lesley Izzard – Medical Education Manager</a:t>
            </a:r>
            <a:endParaRPr lang="en-GB" sz="1600" i="1" dirty="0">
              <a:latin typeface="Bodoni MT" panose="020706030806060202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58565" y="6311733"/>
            <a:ext cx="2977931" cy="521388"/>
            <a:chOff x="5462232" y="6311733"/>
            <a:chExt cx="2977931" cy="521388"/>
          </a:xfrm>
        </p:grpSpPr>
        <p:pic>
          <p:nvPicPr>
            <p:cNvPr id="1026" name="Picture 2" descr="\\sth\user\Pictures\069\BatteyI\STH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00" t="20681" r="2188" b="48297"/>
            <a:stretch/>
          </p:blipFill>
          <p:spPr bwMode="auto">
            <a:xfrm>
              <a:off x="7884368" y="6364885"/>
              <a:ext cx="555795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2232" y="6311733"/>
              <a:ext cx="2494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Sheffield Teaching Hospitals</a:t>
              </a:r>
              <a:endParaRPr lang="en-GB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52534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0C0"/>
                  </a:solidFill>
                </a:rPr>
                <a:t>NHS Foundation Trust</a:t>
              </a:r>
              <a:endParaRPr lang="en-GB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2603416" y="188640"/>
            <a:ext cx="39371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How to attach a receipt using a scanner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251520" y="1600924"/>
            <a:ext cx="3881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Access the </a:t>
            </a:r>
            <a:r>
              <a:rPr lang="en-GB" b="1" dirty="0"/>
              <a:t>Expense Claim Details </a:t>
            </a:r>
            <a:r>
              <a:rPr lang="en-GB" dirty="0" smtClean="0"/>
              <a:t>page: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4254584" y="1087576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GB" b="1" dirty="0" smtClean="0"/>
              <a:t>Welcome</a:t>
            </a:r>
            <a:r>
              <a:rPr lang="en-GB" dirty="0" smtClean="0"/>
              <a:t> </a:t>
            </a:r>
            <a:r>
              <a:rPr lang="en-GB" dirty="0"/>
              <a:t>page </a:t>
            </a:r>
            <a:r>
              <a:rPr lang="en-GB" dirty="0" smtClean="0"/>
              <a:t>clicking </a:t>
            </a:r>
            <a:r>
              <a:rPr lang="en-GB" b="1" dirty="0"/>
              <a:t>My Claims</a:t>
            </a:r>
            <a:r>
              <a:rPr lang="en-GB" dirty="0"/>
              <a:t>, then click </a:t>
            </a:r>
            <a:r>
              <a:rPr lang="en-GB" b="1" dirty="0"/>
              <a:t>Current Claims</a:t>
            </a:r>
            <a:r>
              <a:rPr lang="en-GB" dirty="0"/>
              <a:t>. If you only have </a:t>
            </a:r>
            <a:r>
              <a:rPr lang="en-GB" dirty="0" smtClean="0"/>
              <a:t>one claim </a:t>
            </a:r>
            <a:r>
              <a:rPr lang="en-GB" dirty="0"/>
              <a:t>you will automatically be presented with it.  Alternatively select the claim form you	would like to submit from the list provided. </a:t>
            </a:r>
          </a:p>
        </p:txBody>
      </p:sp>
      <p:pic>
        <p:nvPicPr>
          <p:cNvPr id="13" name="Picture 12"/>
          <p:cNvPicPr/>
          <p:nvPr/>
        </p:nvPicPr>
        <p:blipFill rotWithShape="1">
          <a:blip r:embed="rId3"/>
          <a:srcRect l="9468" t="41622" r="35470" b="40934"/>
          <a:stretch/>
        </p:blipFill>
        <p:spPr bwMode="auto">
          <a:xfrm>
            <a:off x="1752282" y="3507085"/>
            <a:ext cx="5639435" cy="13620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6" name="Group 15"/>
          <p:cNvGrpSpPr/>
          <p:nvPr/>
        </p:nvGrpSpPr>
        <p:grpSpPr>
          <a:xfrm>
            <a:off x="1267204" y="2799890"/>
            <a:ext cx="1678646" cy="1312033"/>
            <a:chOff x="1267204" y="2040767"/>
            <a:chExt cx="1678646" cy="1312033"/>
          </a:xfrm>
        </p:grpSpPr>
        <p:pic>
          <p:nvPicPr>
            <p:cNvPr id="14" name="Picture 13"/>
            <p:cNvPicPr/>
            <p:nvPr/>
          </p:nvPicPr>
          <p:blipFill rotWithShape="1">
            <a:blip r:embed="rId3"/>
            <a:srcRect l="16258" t="48943" r="82533" b="49105"/>
            <a:stretch/>
          </p:blipFill>
          <p:spPr bwMode="auto">
            <a:xfrm>
              <a:off x="2667914" y="2094157"/>
              <a:ext cx="277936" cy="364232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1267204" y="2040767"/>
              <a:ext cx="13350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/>
                <a:t>Receipt Icon</a:t>
              </a:r>
              <a:endParaRPr lang="en-GB" dirty="0"/>
            </a:p>
          </p:txBody>
        </p:sp>
        <p:cxnSp>
          <p:nvCxnSpPr>
            <p:cNvPr id="15" name="Straight Arrow Connector 14"/>
            <p:cNvCxnSpPr>
              <a:stCxn id="14" idx="2"/>
            </p:cNvCxnSpPr>
            <p:nvPr/>
          </p:nvCxnSpPr>
          <p:spPr>
            <a:xfrm flipH="1">
              <a:off x="2514600" y="2458389"/>
              <a:ext cx="292282" cy="89441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99430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09319"/>
            <a:ext cx="9144000" cy="525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11633"/>
            <a:ext cx="386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Bodoni MT" panose="02070603080606020203" pitchFamily="18" charset="0"/>
              </a:rPr>
              <a:t>Lesley Izzard – Medical Education Manager</a:t>
            </a:r>
            <a:endParaRPr lang="en-GB" sz="1600" i="1" dirty="0">
              <a:latin typeface="Bodoni MT" panose="020706030806060202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58565" y="6311733"/>
            <a:ext cx="2977931" cy="521388"/>
            <a:chOff x="5462232" y="6311733"/>
            <a:chExt cx="2977931" cy="521388"/>
          </a:xfrm>
        </p:grpSpPr>
        <p:pic>
          <p:nvPicPr>
            <p:cNvPr id="1026" name="Picture 2" descr="\\sth\user\Pictures\069\BatteyI\STH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00" t="20681" r="2188" b="48297"/>
            <a:stretch/>
          </p:blipFill>
          <p:spPr bwMode="auto">
            <a:xfrm>
              <a:off x="7884368" y="6364885"/>
              <a:ext cx="555795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2232" y="6311733"/>
              <a:ext cx="2494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Sheffield Teaching Hospitals</a:t>
              </a:r>
              <a:endParaRPr lang="en-GB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52534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0C0"/>
                  </a:solidFill>
                </a:rPr>
                <a:t>NHS Foundation Trust</a:t>
              </a:r>
              <a:endParaRPr lang="en-GB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198805" y="260648"/>
            <a:ext cx="588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This will direct you to the </a:t>
            </a:r>
            <a:r>
              <a:rPr lang="en-GB" b="1" dirty="0"/>
              <a:t>Receipt Managemen</a:t>
            </a:r>
            <a:r>
              <a:rPr lang="en-GB" dirty="0"/>
              <a:t>t page</a:t>
            </a:r>
          </a:p>
        </p:txBody>
      </p:sp>
      <p:pic>
        <p:nvPicPr>
          <p:cNvPr id="11" name="Picture 10"/>
          <p:cNvPicPr/>
          <p:nvPr/>
        </p:nvPicPr>
        <p:blipFill rotWithShape="1">
          <a:blip r:embed="rId3"/>
          <a:srcRect l="20100" t="27944" r="21595" b="33025"/>
          <a:stretch/>
        </p:blipFill>
        <p:spPr bwMode="auto">
          <a:xfrm>
            <a:off x="3275330" y="764704"/>
            <a:ext cx="5619750" cy="28174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19" name="Group 18"/>
          <p:cNvGrpSpPr/>
          <p:nvPr/>
        </p:nvGrpSpPr>
        <p:grpSpPr>
          <a:xfrm>
            <a:off x="223890" y="1573286"/>
            <a:ext cx="3988070" cy="1873293"/>
            <a:chOff x="223890" y="1573286"/>
            <a:chExt cx="3988070" cy="1873293"/>
          </a:xfrm>
        </p:grpSpPr>
        <p:sp>
          <p:nvSpPr>
            <p:cNvPr id="9" name="Oval 8"/>
            <p:cNvSpPr/>
            <p:nvPr/>
          </p:nvSpPr>
          <p:spPr>
            <a:xfrm>
              <a:off x="3419872" y="3014531"/>
              <a:ext cx="792088" cy="432048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3890" y="1573286"/>
              <a:ext cx="2691926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GB" dirty="0"/>
                <a:t>Click the Expense Item Header for the expense item that you want to upload a receipt to</a:t>
              </a:r>
            </a:p>
          </p:txBody>
        </p:sp>
        <p:cxnSp>
          <p:nvCxnSpPr>
            <p:cNvPr id="13" name="Straight Arrow Connector 12"/>
            <p:cNvCxnSpPr>
              <a:endCxn id="9" idx="1"/>
            </p:cNvCxnSpPr>
            <p:nvPr/>
          </p:nvCxnSpPr>
          <p:spPr>
            <a:xfrm>
              <a:off x="2627784" y="2636912"/>
              <a:ext cx="908087" cy="44089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17" name="Picture 16"/>
          <p:cNvPicPr/>
          <p:nvPr/>
        </p:nvPicPr>
        <p:blipFill rotWithShape="1">
          <a:blip r:embed="rId3"/>
          <a:srcRect l="18438" t="74292" r="19934" b="14841"/>
          <a:stretch/>
        </p:blipFill>
        <p:spPr bwMode="auto">
          <a:xfrm>
            <a:off x="3411413" y="4616987"/>
            <a:ext cx="5553075" cy="7334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pSp>
        <p:nvGrpSpPr>
          <p:cNvPr id="20" name="Group 19"/>
          <p:cNvGrpSpPr/>
          <p:nvPr/>
        </p:nvGrpSpPr>
        <p:grpSpPr>
          <a:xfrm>
            <a:off x="435787" y="4245035"/>
            <a:ext cx="3540277" cy="1477328"/>
            <a:chOff x="435787" y="4245035"/>
            <a:chExt cx="3540277" cy="1477328"/>
          </a:xfrm>
        </p:grpSpPr>
        <p:sp>
          <p:nvSpPr>
            <p:cNvPr id="15" name="Rectangle 14"/>
            <p:cNvSpPr/>
            <p:nvPr/>
          </p:nvSpPr>
          <p:spPr>
            <a:xfrm>
              <a:off x="435787" y="4245035"/>
              <a:ext cx="2646040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GB" dirty="0"/>
                <a:t>Hovering over the </a:t>
              </a:r>
              <a:r>
                <a:rPr lang="en-GB" b="1" dirty="0"/>
                <a:t>Receipt Area</a:t>
              </a:r>
              <a:r>
                <a:rPr lang="en-GB" dirty="0"/>
                <a:t> (grey box under the Expense Item Header) will display the </a:t>
              </a:r>
              <a:r>
                <a:rPr lang="en-GB" b="1" dirty="0"/>
                <a:t>Attach Receipt</a:t>
              </a:r>
              <a:r>
                <a:rPr lang="en-GB" dirty="0"/>
                <a:t> icon. </a:t>
              </a:r>
            </a:p>
          </p:txBody>
        </p:sp>
        <p:cxnSp>
          <p:nvCxnSpPr>
            <p:cNvPr id="18" name="Straight Arrow Connector 17"/>
            <p:cNvCxnSpPr>
              <a:stCxn id="15" idx="3"/>
            </p:cNvCxnSpPr>
            <p:nvPr/>
          </p:nvCxnSpPr>
          <p:spPr>
            <a:xfrm>
              <a:off x="3081827" y="4983699"/>
              <a:ext cx="894237" cy="10148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48628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09319"/>
            <a:ext cx="9144000" cy="525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11633"/>
            <a:ext cx="386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Bodoni MT" panose="02070603080606020203" pitchFamily="18" charset="0"/>
              </a:rPr>
              <a:t>Lesley Izzard – Medical Education Manager</a:t>
            </a:r>
            <a:endParaRPr lang="en-GB" sz="1600" i="1" dirty="0">
              <a:latin typeface="Bodoni MT" panose="020706030806060202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58565" y="6311733"/>
            <a:ext cx="2977931" cy="521388"/>
            <a:chOff x="5462232" y="6311733"/>
            <a:chExt cx="2977931" cy="521388"/>
          </a:xfrm>
        </p:grpSpPr>
        <p:pic>
          <p:nvPicPr>
            <p:cNvPr id="1026" name="Picture 2" descr="\\sth\user\Pictures\069\BatteyI\STH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00" t="20681" r="2188" b="48297"/>
            <a:stretch/>
          </p:blipFill>
          <p:spPr bwMode="auto">
            <a:xfrm>
              <a:off x="7884368" y="6364885"/>
              <a:ext cx="555795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2232" y="6311733"/>
              <a:ext cx="2494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Sheffield Teaching Hospitals</a:t>
              </a:r>
              <a:endParaRPr lang="en-GB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52534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0C0"/>
                  </a:solidFill>
                </a:rPr>
                <a:t>NHS Foundation Trust</a:t>
              </a:r>
              <a:endParaRPr lang="en-GB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251520" y="404664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/>
              <a:t>Click the </a:t>
            </a:r>
            <a:r>
              <a:rPr lang="en-GB" b="1" dirty="0"/>
              <a:t>Attach Receipt </a:t>
            </a:r>
            <a:r>
              <a:rPr lang="en-GB" dirty="0"/>
              <a:t>icon which will open a window where you can select the receipt image from your local network/computer.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777058" y="1052736"/>
            <a:ext cx="5467350" cy="2893511"/>
            <a:chOff x="2011629" y="1327994"/>
            <a:chExt cx="5467350" cy="2893511"/>
          </a:xfrm>
        </p:grpSpPr>
        <p:pic>
          <p:nvPicPr>
            <p:cNvPr id="11" name="Picture 10"/>
            <p:cNvPicPr/>
            <p:nvPr/>
          </p:nvPicPr>
          <p:blipFill rotWithShape="1">
            <a:blip r:embed="rId3"/>
            <a:srcRect l="26578" t="54555" r="28239" b="16837"/>
            <a:stretch/>
          </p:blipFill>
          <p:spPr bwMode="auto">
            <a:xfrm>
              <a:off x="2011629" y="1628800"/>
              <a:ext cx="5467350" cy="2592705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cxnSp>
          <p:nvCxnSpPr>
            <p:cNvPr id="10" name="Straight Arrow Connector 9"/>
            <p:cNvCxnSpPr/>
            <p:nvPr/>
          </p:nvCxnSpPr>
          <p:spPr>
            <a:xfrm>
              <a:off x="2267744" y="1327994"/>
              <a:ext cx="0" cy="1308918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4" name="Rectangle 13"/>
          <p:cNvSpPr/>
          <p:nvPr/>
        </p:nvSpPr>
        <p:spPr>
          <a:xfrm>
            <a:off x="107504" y="4149080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dirty="0"/>
              <a:t>Double click the receipt image that you want to attach. The image will appear in the Receipt Area below the </a:t>
            </a:r>
            <a:r>
              <a:rPr lang="en-GB" b="1" dirty="0"/>
              <a:t>Expense Item Header.</a:t>
            </a:r>
            <a:endParaRPr lang="en-GB" dirty="0"/>
          </a:p>
        </p:txBody>
      </p:sp>
      <p:pic>
        <p:nvPicPr>
          <p:cNvPr id="17" name="Picture 16"/>
          <p:cNvPicPr/>
          <p:nvPr/>
        </p:nvPicPr>
        <p:blipFill rotWithShape="1">
          <a:blip r:embed="rId4"/>
          <a:srcRect l="19933" t="64756" r="21262" b="21716"/>
          <a:stretch/>
        </p:blipFill>
        <p:spPr bwMode="auto">
          <a:xfrm>
            <a:off x="251520" y="5013176"/>
            <a:ext cx="5416550" cy="9334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Rectangle 14"/>
          <p:cNvSpPr/>
          <p:nvPr/>
        </p:nvSpPr>
        <p:spPr>
          <a:xfrm>
            <a:off x="6606480" y="4725144"/>
            <a:ext cx="243001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i="1" dirty="0"/>
              <a:t>To upload additional receipts to other expense items, repeat the above steps as required</a:t>
            </a:r>
          </a:p>
        </p:txBody>
      </p:sp>
    </p:spTree>
    <p:extLst>
      <p:ext uri="{BB962C8B-B14F-4D97-AF65-F5344CB8AC3E}">
        <p14:creationId xmlns:p14="http://schemas.microsoft.com/office/powerpoint/2010/main" val="1869707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6309319"/>
            <a:ext cx="9144000" cy="52510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6411633"/>
            <a:ext cx="3868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i="1" dirty="0" smtClean="0">
                <a:latin typeface="Bodoni MT" panose="02070603080606020203" pitchFamily="18" charset="0"/>
              </a:rPr>
              <a:t>Lesley Izzard – Medical Education Manager</a:t>
            </a:r>
            <a:endParaRPr lang="en-GB" sz="1600" i="1" dirty="0">
              <a:latin typeface="Bodoni MT" panose="02070603080606020203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058565" y="6311733"/>
            <a:ext cx="2977931" cy="521388"/>
            <a:chOff x="5462232" y="6311733"/>
            <a:chExt cx="2977931" cy="521388"/>
          </a:xfrm>
        </p:grpSpPr>
        <p:pic>
          <p:nvPicPr>
            <p:cNvPr id="1026" name="Picture 2" descr="\\sth\user\Pictures\069\BatteyI\STH.jpg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900" t="20681" r="2188" b="48297"/>
            <a:stretch/>
          </p:blipFill>
          <p:spPr bwMode="auto">
            <a:xfrm>
              <a:off x="7884368" y="6364885"/>
              <a:ext cx="555795" cy="2160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5462232" y="6311733"/>
              <a:ext cx="249414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 dirty="0" smtClean="0"/>
                <a:t>Sheffield Teaching Hospitals</a:t>
              </a:r>
              <a:endParaRPr lang="en-GB" sz="16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5796136" y="6525344"/>
              <a:ext cx="244827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b="1" dirty="0" smtClean="0">
                  <a:solidFill>
                    <a:srgbClr val="0070C0"/>
                  </a:solidFill>
                </a:rPr>
                <a:t>NHS Foundation Trust</a:t>
              </a:r>
              <a:endParaRPr lang="en-GB" sz="1400" b="1" dirty="0">
                <a:solidFill>
                  <a:srgbClr val="0070C0"/>
                </a:solidFill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4139952" y="1666948"/>
            <a:ext cx="470078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i="1" dirty="0" smtClean="0"/>
              <a:t>For registered users of e-Expenses:</a:t>
            </a:r>
          </a:p>
          <a:p>
            <a:r>
              <a:rPr lang="en-GB" dirty="0" smtClean="0"/>
              <a:t>Available </a:t>
            </a:r>
            <a:r>
              <a:rPr lang="en-GB" dirty="0"/>
              <a:t>on iPhone, Android and BlackBerry </a:t>
            </a:r>
            <a:r>
              <a:rPr lang="en-GB" dirty="0" smtClean="0"/>
              <a:t>smartphones</a:t>
            </a:r>
            <a:r>
              <a:rPr lang="en-GB" dirty="0"/>
              <a:t> </a:t>
            </a:r>
            <a:r>
              <a:rPr lang="en-GB" dirty="0" smtClean="0"/>
              <a:t>from your </a:t>
            </a:r>
            <a:r>
              <a:rPr lang="en-GB" b="1" i="1" dirty="0" smtClean="0"/>
              <a:t>App Store:</a:t>
            </a:r>
            <a:r>
              <a:rPr lang="en-GB" dirty="0" smtClean="0"/>
              <a:t> </a:t>
            </a:r>
          </a:p>
          <a:p>
            <a:endParaRPr lang="en-GB" dirty="0"/>
          </a:p>
          <a:p>
            <a:r>
              <a:rPr lang="en-GB" dirty="0" smtClean="0"/>
              <a:t>Add </a:t>
            </a:r>
            <a:r>
              <a:rPr lang="en-GB" dirty="0"/>
              <a:t>travel expenses whilst on the move and use your device’s camera to capture receipts. A simple ‘sync’ to your on-line Expenses account will have them ready for you to submit when you next log-in</a:t>
            </a:r>
          </a:p>
        </p:txBody>
      </p:sp>
      <p:sp>
        <p:nvSpPr>
          <p:cNvPr id="9" name="Rectangle 8"/>
          <p:cNvSpPr/>
          <p:nvPr/>
        </p:nvSpPr>
        <p:spPr>
          <a:xfrm>
            <a:off x="2687702" y="332656"/>
            <a:ext cx="37685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Expenses360 on your mobile</a:t>
            </a:r>
          </a:p>
        </p:txBody>
      </p:sp>
      <p:pic>
        <p:nvPicPr>
          <p:cNvPr id="2" name="Picture 2" descr="http://www.thai-faq.com/wp-content/uploads/2015/03/smart-phon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2" y="1844824"/>
            <a:ext cx="3636889" cy="2229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452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787</Words>
  <Application>Microsoft Office PowerPoint</Application>
  <PresentationFormat>On-screen Show (4:3)</PresentationFormat>
  <Paragraphs>98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Sheffield Teaching Hospital NHS Foundation Trust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Battey, Ian (Medical Education)</dc:creator>
  <cp:lastModifiedBy>Clapham, Charles</cp:lastModifiedBy>
  <cp:revision>21</cp:revision>
  <dcterms:created xsi:type="dcterms:W3CDTF">2016-08-19T12:55:01Z</dcterms:created>
  <dcterms:modified xsi:type="dcterms:W3CDTF">2018-08-06T15:24:45Z</dcterms:modified>
</cp:coreProperties>
</file>